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Raleway"/>
      <p:regular r:id="rId71"/>
      <p:bold r:id="rId72"/>
      <p:italic r:id="rId73"/>
      <p:boldItalic r:id="rId74"/>
    </p:embeddedFont>
    <p:embeddedFont>
      <p:font typeface="Unna"/>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9" roundtripDataSignature="AMtx7mjTDS4Yna1Tf93Ryg70Kti3zSOX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BB528A-7D00-4A1C-83FA-08FBD956C6FC}">
  <a:tblStyle styleId="{DCBB528A-7D00-4A1C-83FA-08FBD956C6F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05D1F17-331E-4546-A245-3A1A3F2E5EA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italic.fntdata"/><Relationship Id="rId72" Type="http://schemas.openxmlformats.org/officeDocument/2006/relationships/font" Target="fonts/Raleway-bold.fntdata"/><Relationship Id="rId31" Type="http://schemas.openxmlformats.org/officeDocument/2006/relationships/slide" Target="slides/slide25.xml"/><Relationship Id="rId75" Type="http://schemas.openxmlformats.org/officeDocument/2006/relationships/font" Target="fonts/Unna-regular.fntdata"/><Relationship Id="rId30" Type="http://schemas.openxmlformats.org/officeDocument/2006/relationships/slide" Target="slides/slide24.xml"/><Relationship Id="rId74" Type="http://schemas.openxmlformats.org/officeDocument/2006/relationships/font" Target="fonts/Raleway-boldItalic.fntdata"/><Relationship Id="rId33" Type="http://schemas.openxmlformats.org/officeDocument/2006/relationships/slide" Target="slides/slide27.xml"/><Relationship Id="rId77" Type="http://schemas.openxmlformats.org/officeDocument/2006/relationships/font" Target="fonts/Unna-italic.fntdata"/><Relationship Id="rId32" Type="http://schemas.openxmlformats.org/officeDocument/2006/relationships/slide" Target="slides/slide26.xml"/><Relationship Id="rId76" Type="http://schemas.openxmlformats.org/officeDocument/2006/relationships/font" Target="fonts/Unna-bold.fntdata"/><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font" Target="fonts/Unna-boldItalic.fntdata"/><Relationship Id="rId71" Type="http://schemas.openxmlformats.org/officeDocument/2006/relationships/font" Target="fonts/Raleway-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ngroup.com/articles/leading-question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181" name="Google Shape;181;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199" name="Google Shape;199;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217" name="Google Shape;217;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236" name="Google Shape;236;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258" name="Google Shape;25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281" name="Google Shape;281;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304" name="Google Shape;304;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327" name="Google Shape;327;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336" name="Google Shape;336;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354" name="Google Shape;354;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373" name="Google Shape;373;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392" name="Google Shape;392;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411" name="Google Shape;411;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429" name="Google Shape;429;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448" name="Google Shape;448;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467" name="Google Shape;467;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solidFill>
                <a:srgbClr val="FF0000"/>
              </a:solidFill>
              <a:highlight>
                <a:srgbClr val="FFFF00"/>
              </a:highlight>
            </a:endParaRPr>
          </a:p>
        </p:txBody>
      </p:sp>
      <p:sp>
        <p:nvSpPr>
          <p:cNvPr id="77" name="Google Shape;77;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486" name="Google Shape;486;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505" name="Google Shape;505;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525" name="Google Shape;525;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545" name="Google Shape;545;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9" name="Google Shape;56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this picture illustrates a user testing setup.</a:t>
            </a:r>
            <a:endParaRPr/>
          </a:p>
        </p:txBody>
      </p:sp>
      <p:sp>
        <p:nvSpPr>
          <p:cNvPr id="584" name="Google Shape;58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https://www.youtube.com/watch?v=v8JJrDvQDF4</a:t>
            </a:r>
            <a:endParaRPr/>
          </a:p>
        </p:txBody>
      </p:sp>
      <p:sp>
        <p:nvSpPr>
          <p:cNvPr id="597" name="Google Shape;59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Great – now let’s get on with Inspection methods. </a:t>
            </a:r>
            <a:endParaRPr/>
          </a:p>
          <a:p>
            <a:pPr indent="-317500" lvl="0" marL="457200" rtl="0" algn="l">
              <a:lnSpc>
                <a:spcPct val="100000"/>
              </a:lnSpc>
              <a:spcBef>
                <a:spcPts val="0"/>
              </a:spcBef>
              <a:spcAft>
                <a:spcPts val="0"/>
              </a:spcAft>
              <a:buSzPts val="1400"/>
              <a:buChar char="●"/>
            </a:pPr>
            <a:r>
              <a:rPr lang="en-US"/>
              <a:t>Inspection methods are an integral method to have in your toolbelt. Even if you don’t go into HCI or user experience – people are going to ask for your opinion on things and you can use the skills from today to help you. </a:t>
            </a:r>
            <a:endParaRPr/>
          </a:p>
          <a:p>
            <a:pPr indent="-317500" lvl="0" marL="457200" rtl="0" algn="l">
              <a:lnSpc>
                <a:spcPct val="100000"/>
              </a:lnSpc>
              <a:spcBef>
                <a:spcPts val="0"/>
              </a:spcBef>
              <a:spcAft>
                <a:spcPts val="0"/>
              </a:spcAft>
              <a:buSzPts val="1400"/>
              <a:buChar char="●"/>
            </a:pPr>
            <a:r>
              <a:rPr lang="en-US"/>
              <a:t>Inspection method are a systematic approach to evaluating an interface or product. We can use them anytime in the design process, but I especially like using them when we have a mid to high fidelity prototype before we start developing the system. It typically does not involve the user and they are fairly quick. But…you have to be an ”expert” in HCI methods – you have to know how to do them to do. It… and you have to remember that these are essentially guesses – right? </a:t>
            </a:r>
            <a:endParaRPr/>
          </a:p>
        </p:txBody>
      </p:sp>
      <p:sp>
        <p:nvSpPr>
          <p:cNvPr id="84" name="Google Shape;84;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604" name="Google Shape;604;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1" name="Google Shape;611;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612" name="Google Shape;612;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621" name="Google Shape;621;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630" name="Google Shape;630;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639" name="Google Shape;639;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648" name="Google Shape;648;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Is this a good task for user testing?</a:t>
            </a:r>
            <a:endParaRPr/>
          </a:p>
        </p:txBody>
      </p:sp>
      <p:sp>
        <p:nvSpPr>
          <p:cNvPr id="658" name="Google Shape;65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p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Is this a good task for user testing?</a:t>
            </a:r>
            <a:endParaRPr/>
          </a:p>
        </p:txBody>
      </p:sp>
      <p:sp>
        <p:nvSpPr>
          <p:cNvPr id="665" name="Google Shape;665;p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Is this a good task for user testing?</a:t>
            </a:r>
            <a:endParaRPr/>
          </a:p>
        </p:txBody>
      </p:sp>
      <p:sp>
        <p:nvSpPr>
          <p:cNvPr id="673" name="Google Shape;673;p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Is this a good task for user testing?</a:t>
            </a:r>
            <a:endParaRPr/>
          </a:p>
        </p:txBody>
      </p:sp>
      <p:sp>
        <p:nvSpPr>
          <p:cNvPr id="682" name="Google Shape;682;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 the picture on the right side to explain user testing process</a:t>
            </a:r>
            <a:endParaRPr/>
          </a:p>
        </p:txBody>
      </p:sp>
      <p:sp>
        <p:nvSpPr>
          <p:cNvPr id="690" name="Google Shape;69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The facilitator works to ensure that the test results in high-quality, valid data, without </a:t>
            </a:r>
            <a:r>
              <a:rPr b="0" i="0" lang="en-US" sz="1200" u="sng">
                <a:solidFill>
                  <a:schemeClr val="dk1"/>
                </a:solidFill>
                <a:latin typeface="Calibri"/>
                <a:ea typeface="Calibri"/>
                <a:cs typeface="Calibri"/>
                <a:sym typeface="Calibri"/>
                <a:hlinkClick r:id="rId2">
                  <a:extLst>
                    <a:ext uri="{A12FA001-AC4F-418D-AE19-62706E023703}">
                      <ahyp:hlinkClr val="tx"/>
                    </a:ext>
                  </a:extLst>
                </a:hlinkClick>
              </a:rPr>
              <a:t>accidentally influencing the participant’s behavior</a:t>
            </a:r>
            <a:r>
              <a:rPr b="0" i="0" lang="en-US" sz="1200" u="none" strike="noStrike">
                <a:solidFill>
                  <a:schemeClr val="dk1"/>
                </a:solidFill>
                <a:latin typeface="Calibri"/>
                <a:ea typeface="Calibri"/>
                <a:cs typeface="Calibri"/>
                <a:sym typeface="Calibri"/>
              </a:rPr>
              <a:t>. </a:t>
            </a:r>
            <a:endParaRPr/>
          </a:p>
        </p:txBody>
      </p:sp>
      <p:sp>
        <p:nvSpPr>
          <p:cNvPr id="700" name="Google Shape;70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9" name="Google Shape;70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can talk a little about quantitative and qualitative data here.</a:t>
            </a:r>
            <a:endParaRPr/>
          </a:p>
        </p:txBody>
      </p:sp>
      <p:sp>
        <p:nvSpPr>
          <p:cNvPr id="717" name="Google Shape;71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don’t require students to record their user testing for class activity any more. We provide information here in case some teams want to record their study for their term project.</a:t>
            </a:r>
            <a:endParaRPr/>
          </a:p>
        </p:txBody>
      </p:sp>
      <p:sp>
        <p:nvSpPr>
          <p:cNvPr id="725" name="Google Shape;72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4" name="Google Shape;73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2" name="Google Shape;74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explain the example a little. The task is clearly stated, but doesn’t suggest how to complete the task. The participants may need to check </a:t>
            </a:r>
            <a:r>
              <a:rPr i="1" lang="en-US"/>
              <a:t>help menu </a:t>
            </a:r>
            <a:r>
              <a:rPr i="0" lang="en-US"/>
              <a:t>on the printer. If you want to test whether the participant can discover </a:t>
            </a:r>
            <a:r>
              <a:rPr i="1" lang="en-US"/>
              <a:t>help menu </a:t>
            </a:r>
            <a:r>
              <a:rPr i="0" lang="en-US"/>
              <a:t>themselves or not, you don’t want to mention </a:t>
            </a:r>
            <a:r>
              <a:rPr i="1" lang="en-US"/>
              <a:t>help menu </a:t>
            </a:r>
            <a:r>
              <a:rPr i="0" lang="en-US"/>
              <a:t>in your task description.</a:t>
            </a:r>
            <a:endParaRPr/>
          </a:p>
        </p:txBody>
      </p:sp>
      <p:sp>
        <p:nvSpPr>
          <p:cNvPr id="751" name="Google Shape;751;p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https://unsplash.com/photos/fy5OfU3QV1I</a:t>
            </a:r>
            <a:endParaRPr/>
          </a:p>
        </p:txBody>
      </p:sp>
      <p:sp>
        <p:nvSpPr>
          <p:cNvPr id="760" name="Google Shape;76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https://unsplash.com/photos/fy5OfU3QV1I</a:t>
            </a:r>
            <a:endParaRPr/>
          </a:p>
        </p:txBody>
      </p:sp>
      <p:sp>
        <p:nvSpPr>
          <p:cNvPr id="766" name="Google Shape;76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3" name="Google Shape;77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9" name="Google Shape;77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first inspection method we are going to talk about is Heuristic evaluation… [go through points]</a:t>
            </a:r>
            <a:endParaRPr/>
          </a:p>
        </p:txBody>
      </p:sp>
      <p:sp>
        <p:nvSpPr>
          <p:cNvPr id="114" name="Google Shape;11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How do we do this…review points.</a:t>
            </a:r>
            <a:endParaRPr/>
          </a:p>
        </p:txBody>
      </p:sp>
      <p:sp>
        <p:nvSpPr>
          <p:cNvPr id="123" name="Google Shape;12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8" name="Shape 8"/>
        <p:cNvGrpSpPr/>
        <p:nvPr/>
      </p:nvGrpSpPr>
      <p:grpSpPr>
        <a:xfrm>
          <a:off x="0" y="0"/>
          <a:ext cx="0" cy="0"/>
          <a:chOff x="0" y="0"/>
          <a:chExt cx="0" cy="0"/>
        </a:xfrm>
      </p:grpSpPr>
      <p:pic>
        <p:nvPicPr>
          <p:cNvPr id="9" name="Google Shape;9;p66"/>
          <p:cNvPicPr preferRelativeResize="0"/>
          <p:nvPr/>
        </p:nvPicPr>
        <p:blipFill rotWithShape="1">
          <a:blip r:embed="rId2">
            <a:alphaModFix/>
          </a:blip>
          <a:srcRect b="0" l="0" r="0" t="0"/>
          <a:stretch/>
        </p:blipFill>
        <p:spPr>
          <a:xfrm>
            <a:off x="-27538" y="-28787"/>
            <a:ext cx="9199075" cy="5201074"/>
          </a:xfrm>
          <a:prstGeom prst="rect">
            <a:avLst/>
          </a:prstGeom>
          <a:noFill/>
          <a:ln>
            <a:noFill/>
          </a:ln>
        </p:spPr>
      </p:pic>
      <p:pic>
        <p:nvPicPr>
          <p:cNvPr id="10" name="Google Shape;10;p66"/>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1" name="Google Shape;11;p66"/>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id="13" name="Google Shape;13;p67"/>
          <p:cNvPicPr preferRelativeResize="0"/>
          <p:nvPr/>
        </p:nvPicPr>
        <p:blipFill rotWithShape="1">
          <a:blip r:embed="rId2">
            <a:alphaModFix/>
          </a:blip>
          <a:srcRect b="0" l="0" r="0" t="0"/>
          <a:stretch/>
        </p:blipFill>
        <p:spPr>
          <a:xfrm>
            <a:off x="-27538" y="-28787"/>
            <a:ext cx="9199075" cy="5201074"/>
          </a:xfrm>
          <a:prstGeom prst="rect">
            <a:avLst/>
          </a:prstGeom>
          <a:noFill/>
          <a:ln>
            <a:noFill/>
          </a:ln>
        </p:spPr>
      </p:pic>
      <p:pic>
        <p:nvPicPr>
          <p:cNvPr id="14" name="Google Shape;14;p67"/>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15" name="Google Shape;15;p67"/>
          <p:cNvSpPr txBox="1"/>
          <p:nvPr>
            <p:ph type="ctrTitle"/>
          </p:nvPr>
        </p:nvSpPr>
        <p:spPr>
          <a:xfrm>
            <a:off x="1834500" y="1097773"/>
            <a:ext cx="5475000" cy="22554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5300"/>
              <a:buNone/>
              <a:defRPr sz="5300"/>
            </a:lvl1pPr>
            <a:lvl2pPr lvl="1" algn="ctr">
              <a:lnSpc>
                <a:spcPct val="80000"/>
              </a:lnSpc>
              <a:spcBef>
                <a:spcPts val="0"/>
              </a:spcBef>
              <a:spcAft>
                <a:spcPts val="0"/>
              </a:spcAft>
              <a:buSzPts val="5300"/>
              <a:buNone/>
              <a:defRPr sz="5300"/>
            </a:lvl2pPr>
            <a:lvl3pPr lvl="2" algn="ctr">
              <a:lnSpc>
                <a:spcPct val="80000"/>
              </a:lnSpc>
              <a:spcBef>
                <a:spcPts val="0"/>
              </a:spcBef>
              <a:spcAft>
                <a:spcPts val="0"/>
              </a:spcAft>
              <a:buSzPts val="5300"/>
              <a:buNone/>
              <a:defRPr sz="5300"/>
            </a:lvl3pPr>
            <a:lvl4pPr lvl="3" algn="ctr">
              <a:lnSpc>
                <a:spcPct val="80000"/>
              </a:lnSpc>
              <a:spcBef>
                <a:spcPts val="0"/>
              </a:spcBef>
              <a:spcAft>
                <a:spcPts val="0"/>
              </a:spcAft>
              <a:buSzPts val="5300"/>
              <a:buNone/>
              <a:defRPr sz="5300"/>
            </a:lvl4pPr>
            <a:lvl5pPr lvl="4" algn="ctr">
              <a:lnSpc>
                <a:spcPct val="80000"/>
              </a:lnSpc>
              <a:spcBef>
                <a:spcPts val="0"/>
              </a:spcBef>
              <a:spcAft>
                <a:spcPts val="0"/>
              </a:spcAft>
              <a:buSzPts val="5300"/>
              <a:buNone/>
              <a:defRPr sz="5300"/>
            </a:lvl5pPr>
            <a:lvl6pPr lvl="5" algn="ctr">
              <a:lnSpc>
                <a:spcPct val="80000"/>
              </a:lnSpc>
              <a:spcBef>
                <a:spcPts val="0"/>
              </a:spcBef>
              <a:spcAft>
                <a:spcPts val="0"/>
              </a:spcAft>
              <a:buSzPts val="5300"/>
              <a:buNone/>
              <a:defRPr sz="5300"/>
            </a:lvl6pPr>
            <a:lvl7pPr lvl="6" algn="ctr">
              <a:lnSpc>
                <a:spcPct val="80000"/>
              </a:lnSpc>
              <a:spcBef>
                <a:spcPts val="0"/>
              </a:spcBef>
              <a:spcAft>
                <a:spcPts val="0"/>
              </a:spcAft>
              <a:buSzPts val="5300"/>
              <a:buNone/>
              <a:defRPr sz="5300"/>
            </a:lvl7pPr>
            <a:lvl8pPr lvl="7" algn="ctr">
              <a:lnSpc>
                <a:spcPct val="80000"/>
              </a:lnSpc>
              <a:spcBef>
                <a:spcPts val="0"/>
              </a:spcBef>
              <a:spcAft>
                <a:spcPts val="0"/>
              </a:spcAft>
              <a:buSzPts val="5300"/>
              <a:buNone/>
              <a:defRPr sz="5300"/>
            </a:lvl8pPr>
            <a:lvl9pPr lvl="8" algn="ctr">
              <a:lnSpc>
                <a:spcPct val="80000"/>
              </a:lnSpc>
              <a:spcBef>
                <a:spcPts val="0"/>
              </a:spcBef>
              <a:spcAft>
                <a:spcPts val="0"/>
              </a:spcAft>
              <a:buSzPts val="5300"/>
              <a:buNone/>
              <a:defRPr sz="5300"/>
            </a:lvl9pPr>
          </a:lstStyle>
          <a:p/>
        </p:txBody>
      </p:sp>
      <p:sp>
        <p:nvSpPr>
          <p:cNvPr id="16" name="Google Shape;16;p67"/>
          <p:cNvSpPr txBox="1"/>
          <p:nvPr>
            <p:ph idx="1" type="subTitle"/>
          </p:nvPr>
        </p:nvSpPr>
        <p:spPr>
          <a:xfrm>
            <a:off x="2272200" y="3614587"/>
            <a:ext cx="4599600" cy="37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1700"/>
              <a:buNone/>
              <a:defRPr sz="1700">
                <a:solidFill>
                  <a:schemeClr val="dk2"/>
                </a:solidFill>
              </a:defRPr>
            </a:lvl1pPr>
            <a:lvl2pPr lvl="1" algn="ctr">
              <a:lnSpc>
                <a:spcPct val="100000"/>
              </a:lnSpc>
              <a:spcBef>
                <a:spcPts val="0"/>
              </a:spcBef>
              <a:spcAft>
                <a:spcPts val="0"/>
              </a:spcAft>
              <a:buClr>
                <a:schemeClr val="dk2"/>
              </a:buClr>
              <a:buSzPts val="1700"/>
              <a:buNone/>
              <a:defRPr sz="1700">
                <a:solidFill>
                  <a:schemeClr val="dk2"/>
                </a:solidFill>
              </a:defRPr>
            </a:lvl2pPr>
            <a:lvl3pPr lvl="2" algn="ctr">
              <a:lnSpc>
                <a:spcPct val="100000"/>
              </a:lnSpc>
              <a:spcBef>
                <a:spcPts val="0"/>
              </a:spcBef>
              <a:spcAft>
                <a:spcPts val="0"/>
              </a:spcAft>
              <a:buClr>
                <a:schemeClr val="dk2"/>
              </a:buClr>
              <a:buSzPts val="1700"/>
              <a:buNone/>
              <a:defRPr sz="1700">
                <a:solidFill>
                  <a:schemeClr val="dk2"/>
                </a:solidFill>
              </a:defRPr>
            </a:lvl3pPr>
            <a:lvl4pPr lvl="3" algn="ctr">
              <a:lnSpc>
                <a:spcPct val="100000"/>
              </a:lnSpc>
              <a:spcBef>
                <a:spcPts val="0"/>
              </a:spcBef>
              <a:spcAft>
                <a:spcPts val="0"/>
              </a:spcAft>
              <a:buClr>
                <a:schemeClr val="dk2"/>
              </a:buClr>
              <a:buSzPts val="1700"/>
              <a:buNone/>
              <a:defRPr sz="1700">
                <a:solidFill>
                  <a:schemeClr val="dk2"/>
                </a:solidFill>
              </a:defRPr>
            </a:lvl4pPr>
            <a:lvl5pPr lvl="4" algn="ctr">
              <a:lnSpc>
                <a:spcPct val="100000"/>
              </a:lnSpc>
              <a:spcBef>
                <a:spcPts val="0"/>
              </a:spcBef>
              <a:spcAft>
                <a:spcPts val="0"/>
              </a:spcAft>
              <a:buClr>
                <a:schemeClr val="dk2"/>
              </a:buClr>
              <a:buSzPts val="1700"/>
              <a:buNone/>
              <a:defRPr sz="1700">
                <a:solidFill>
                  <a:schemeClr val="dk2"/>
                </a:solidFill>
              </a:defRPr>
            </a:lvl5pPr>
            <a:lvl6pPr lvl="5" algn="ctr">
              <a:lnSpc>
                <a:spcPct val="100000"/>
              </a:lnSpc>
              <a:spcBef>
                <a:spcPts val="0"/>
              </a:spcBef>
              <a:spcAft>
                <a:spcPts val="0"/>
              </a:spcAft>
              <a:buClr>
                <a:schemeClr val="dk2"/>
              </a:buClr>
              <a:buSzPts val="1700"/>
              <a:buNone/>
              <a:defRPr sz="1700">
                <a:solidFill>
                  <a:schemeClr val="dk2"/>
                </a:solidFill>
              </a:defRPr>
            </a:lvl6pPr>
            <a:lvl7pPr lvl="6" algn="ctr">
              <a:lnSpc>
                <a:spcPct val="100000"/>
              </a:lnSpc>
              <a:spcBef>
                <a:spcPts val="0"/>
              </a:spcBef>
              <a:spcAft>
                <a:spcPts val="0"/>
              </a:spcAft>
              <a:buClr>
                <a:schemeClr val="dk2"/>
              </a:buClr>
              <a:buSzPts val="1700"/>
              <a:buNone/>
              <a:defRPr sz="1700">
                <a:solidFill>
                  <a:schemeClr val="dk2"/>
                </a:solidFill>
              </a:defRPr>
            </a:lvl7pPr>
            <a:lvl8pPr lvl="7" algn="ctr">
              <a:lnSpc>
                <a:spcPct val="100000"/>
              </a:lnSpc>
              <a:spcBef>
                <a:spcPts val="0"/>
              </a:spcBef>
              <a:spcAft>
                <a:spcPts val="0"/>
              </a:spcAft>
              <a:buClr>
                <a:schemeClr val="dk2"/>
              </a:buClr>
              <a:buSzPts val="1700"/>
              <a:buNone/>
              <a:defRPr sz="1700">
                <a:solidFill>
                  <a:schemeClr val="dk2"/>
                </a:solidFill>
              </a:defRPr>
            </a:lvl8pPr>
            <a:lvl9pPr lvl="8" algn="ctr">
              <a:lnSpc>
                <a:spcPct val="100000"/>
              </a:lnSpc>
              <a:spcBef>
                <a:spcPts val="0"/>
              </a:spcBef>
              <a:spcAft>
                <a:spcPts val="0"/>
              </a:spcAft>
              <a:buClr>
                <a:schemeClr val="dk2"/>
              </a:buClr>
              <a:buSzPts val="1700"/>
              <a:buNone/>
              <a:defRPr sz="17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8"/>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68"/>
          <p:cNvSpPr txBox="1"/>
          <p:nvPr>
            <p:ph idx="1" type="body"/>
          </p:nvPr>
        </p:nvSpPr>
        <p:spPr>
          <a:xfrm>
            <a:off x="628650" y="1369219"/>
            <a:ext cx="7886700" cy="3263504"/>
          </a:xfrm>
          <a:prstGeom prst="rect">
            <a:avLst/>
          </a:prstGeom>
          <a:noFill/>
          <a:ln>
            <a:noFill/>
          </a:ln>
        </p:spPr>
        <p:txBody>
          <a:bodyPr anchorCtr="0" anchor="t" bIns="34275" lIns="68550" spcFirstLastPara="1" rIns="68550" wrap="square" tIns="34275">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68"/>
          <p:cNvSpPr txBox="1"/>
          <p:nvPr>
            <p:ph idx="10" type="dt"/>
          </p:nvPr>
        </p:nvSpPr>
        <p:spPr>
          <a:xfrm>
            <a:off x="628650" y="4767263"/>
            <a:ext cx="2057400" cy="273844"/>
          </a:xfrm>
          <a:prstGeom prst="rect">
            <a:avLst/>
          </a:prstGeom>
          <a:noFill/>
          <a:ln>
            <a:noFill/>
          </a:ln>
        </p:spPr>
        <p:txBody>
          <a:bodyPr anchorCtr="0" anchor="ctr" bIns="34275" lIns="68550" spcFirstLastPara="1" rIns="68550"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68"/>
          <p:cNvSpPr txBox="1"/>
          <p:nvPr>
            <p:ph idx="11" type="ftr"/>
          </p:nvPr>
        </p:nvSpPr>
        <p:spPr>
          <a:xfrm>
            <a:off x="3028950" y="4767263"/>
            <a:ext cx="3086100" cy="273844"/>
          </a:xfrm>
          <a:prstGeom prst="rect">
            <a:avLst/>
          </a:prstGeom>
          <a:noFill/>
          <a:ln>
            <a:noFill/>
          </a:ln>
        </p:spPr>
        <p:txBody>
          <a:bodyPr anchorCtr="0" anchor="ctr" bIns="34275" lIns="68550" spcFirstLastPara="1" rIns="68550"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 name="Google Shape;22;p68"/>
          <p:cNvSpPr txBox="1"/>
          <p:nvPr>
            <p:ph idx="12" type="sldNum"/>
          </p:nvPr>
        </p:nvSpPr>
        <p:spPr>
          <a:xfrm>
            <a:off x="6457950" y="4767263"/>
            <a:ext cx="2057400" cy="273844"/>
          </a:xfrm>
          <a:prstGeom prst="rect">
            <a:avLst/>
          </a:prstGeom>
          <a:noFill/>
          <a:ln>
            <a:noFill/>
          </a:ln>
        </p:spPr>
        <p:txBody>
          <a:bodyPr anchorCtr="0" anchor="ctr" bIns="34275" lIns="68550" spcFirstLastPara="1" rIns="68550"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 name="Shape 23"/>
        <p:cNvGrpSpPr/>
        <p:nvPr/>
      </p:nvGrpSpPr>
      <p:grpSpPr>
        <a:xfrm>
          <a:off x="0" y="0"/>
          <a:ext cx="0" cy="0"/>
          <a:chOff x="0" y="0"/>
          <a:chExt cx="0" cy="0"/>
        </a:xfrm>
      </p:grpSpPr>
      <p:sp>
        <p:nvSpPr>
          <p:cNvPr id="24" name="Google Shape;24;p69"/>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9"/>
          <p:cNvSpPr txBox="1"/>
          <p:nvPr>
            <p:ph idx="1" type="body"/>
          </p:nvPr>
        </p:nvSpPr>
        <p:spPr>
          <a:xfrm>
            <a:off x="628650" y="1369219"/>
            <a:ext cx="3886200" cy="3263504"/>
          </a:xfrm>
          <a:prstGeom prst="rect">
            <a:avLst/>
          </a:prstGeom>
          <a:noFill/>
          <a:ln>
            <a:noFill/>
          </a:ln>
        </p:spPr>
        <p:txBody>
          <a:bodyPr anchorCtr="0" anchor="t" bIns="34275" lIns="68550" spcFirstLastPara="1" rIns="68550" wrap="square" tIns="34275">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 name="Google Shape;26;p69"/>
          <p:cNvSpPr txBox="1"/>
          <p:nvPr>
            <p:ph idx="2" type="body"/>
          </p:nvPr>
        </p:nvSpPr>
        <p:spPr>
          <a:xfrm>
            <a:off x="4629150" y="1369219"/>
            <a:ext cx="3886200" cy="3263504"/>
          </a:xfrm>
          <a:prstGeom prst="rect">
            <a:avLst/>
          </a:prstGeom>
          <a:noFill/>
          <a:ln>
            <a:noFill/>
          </a:ln>
        </p:spPr>
        <p:txBody>
          <a:bodyPr anchorCtr="0" anchor="t" bIns="34275" lIns="68550" spcFirstLastPara="1" rIns="68550" wrap="square" tIns="34275">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 name="Google Shape;27;p69"/>
          <p:cNvSpPr txBox="1"/>
          <p:nvPr>
            <p:ph idx="10" type="dt"/>
          </p:nvPr>
        </p:nvSpPr>
        <p:spPr>
          <a:xfrm>
            <a:off x="628650" y="4767263"/>
            <a:ext cx="2057400" cy="273844"/>
          </a:xfrm>
          <a:prstGeom prst="rect">
            <a:avLst/>
          </a:prstGeom>
          <a:noFill/>
          <a:ln>
            <a:noFill/>
          </a:ln>
        </p:spPr>
        <p:txBody>
          <a:bodyPr anchorCtr="0" anchor="ctr" bIns="34275" lIns="68550" spcFirstLastPara="1" rIns="68550"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69"/>
          <p:cNvSpPr txBox="1"/>
          <p:nvPr>
            <p:ph idx="11" type="ftr"/>
          </p:nvPr>
        </p:nvSpPr>
        <p:spPr>
          <a:xfrm>
            <a:off x="3028950" y="4767263"/>
            <a:ext cx="3086100" cy="273844"/>
          </a:xfrm>
          <a:prstGeom prst="rect">
            <a:avLst/>
          </a:prstGeom>
          <a:noFill/>
          <a:ln>
            <a:noFill/>
          </a:ln>
        </p:spPr>
        <p:txBody>
          <a:bodyPr anchorCtr="0" anchor="ctr" bIns="34275" lIns="68550" spcFirstLastPara="1" rIns="68550"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69"/>
          <p:cNvSpPr txBox="1"/>
          <p:nvPr>
            <p:ph idx="12" type="sldNum"/>
          </p:nvPr>
        </p:nvSpPr>
        <p:spPr>
          <a:xfrm>
            <a:off x="6457950" y="4767263"/>
            <a:ext cx="2057400" cy="273844"/>
          </a:xfrm>
          <a:prstGeom prst="rect">
            <a:avLst/>
          </a:prstGeom>
          <a:noFill/>
          <a:ln>
            <a:noFill/>
          </a:ln>
        </p:spPr>
        <p:txBody>
          <a:bodyPr anchorCtr="0" anchor="ctr" bIns="34275" lIns="68550" spcFirstLastPara="1" rIns="68550"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1" name="Shape 31"/>
        <p:cNvGrpSpPr/>
        <p:nvPr/>
      </p:nvGrpSpPr>
      <p:grpSpPr>
        <a:xfrm>
          <a:off x="0" y="0"/>
          <a:ext cx="0" cy="0"/>
          <a:chOff x="0" y="0"/>
          <a:chExt cx="0" cy="0"/>
        </a:xfrm>
      </p:grpSpPr>
      <p:pic>
        <p:nvPicPr>
          <p:cNvPr id="32" name="Google Shape;32;p71"/>
          <p:cNvPicPr preferRelativeResize="0"/>
          <p:nvPr/>
        </p:nvPicPr>
        <p:blipFill rotWithShape="1">
          <a:blip r:embed="rId2">
            <a:alphaModFix/>
          </a:blip>
          <a:srcRect b="0" l="0" r="0" t="0"/>
          <a:stretch/>
        </p:blipFill>
        <p:spPr>
          <a:xfrm>
            <a:off x="-27538" y="-28787"/>
            <a:ext cx="9199075" cy="5201074"/>
          </a:xfrm>
          <a:prstGeom prst="rect">
            <a:avLst/>
          </a:prstGeom>
          <a:noFill/>
          <a:ln>
            <a:noFill/>
          </a:ln>
        </p:spPr>
      </p:pic>
      <p:pic>
        <p:nvPicPr>
          <p:cNvPr id="33" name="Google Shape;33;p71"/>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
        <p:nvSpPr>
          <p:cNvPr id="34" name="Google Shape;34;p71"/>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300"/>
              <a:buNone/>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p:txBody>
      </p:sp>
      <p:sp>
        <p:nvSpPr>
          <p:cNvPr id="35" name="Google Shape;35;p71"/>
          <p:cNvSpPr txBox="1"/>
          <p:nvPr>
            <p:ph idx="1" type="subTitle"/>
          </p:nvPr>
        </p:nvSpPr>
        <p:spPr>
          <a:xfrm>
            <a:off x="713225" y="1932000"/>
            <a:ext cx="2399400" cy="33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Unna"/>
              <a:buNone/>
              <a:defRPr sz="2400">
                <a:latin typeface="Unna"/>
                <a:ea typeface="Unna"/>
                <a:cs typeface="Unna"/>
                <a:sym typeface="Unna"/>
              </a:defRPr>
            </a:lvl1pPr>
            <a:lvl2pPr lvl="1" algn="l">
              <a:lnSpc>
                <a:spcPct val="100000"/>
              </a:lnSpc>
              <a:spcBef>
                <a:spcPts val="0"/>
              </a:spcBef>
              <a:spcAft>
                <a:spcPts val="0"/>
              </a:spcAft>
              <a:buSzPts val="2400"/>
              <a:buFont typeface="Unna"/>
              <a:buNone/>
              <a:defRPr sz="2400">
                <a:latin typeface="Unna"/>
                <a:ea typeface="Unna"/>
                <a:cs typeface="Unna"/>
                <a:sym typeface="Unna"/>
              </a:defRPr>
            </a:lvl2pPr>
            <a:lvl3pPr lvl="2" algn="l">
              <a:lnSpc>
                <a:spcPct val="100000"/>
              </a:lnSpc>
              <a:spcBef>
                <a:spcPts val="0"/>
              </a:spcBef>
              <a:spcAft>
                <a:spcPts val="0"/>
              </a:spcAft>
              <a:buSzPts val="2400"/>
              <a:buFont typeface="Unna"/>
              <a:buNone/>
              <a:defRPr sz="2400">
                <a:latin typeface="Unna"/>
                <a:ea typeface="Unna"/>
                <a:cs typeface="Unna"/>
                <a:sym typeface="Unna"/>
              </a:defRPr>
            </a:lvl3pPr>
            <a:lvl4pPr lvl="3" algn="l">
              <a:lnSpc>
                <a:spcPct val="100000"/>
              </a:lnSpc>
              <a:spcBef>
                <a:spcPts val="0"/>
              </a:spcBef>
              <a:spcAft>
                <a:spcPts val="0"/>
              </a:spcAft>
              <a:buSzPts val="2400"/>
              <a:buFont typeface="Unna"/>
              <a:buNone/>
              <a:defRPr sz="2400">
                <a:latin typeface="Unna"/>
                <a:ea typeface="Unna"/>
                <a:cs typeface="Unna"/>
                <a:sym typeface="Unna"/>
              </a:defRPr>
            </a:lvl4pPr>
            <a:lvl5pPr lvl="4" algn="l">
              <a:lnSpc>
                <a:spcPct val="100000"/>
              </a:lnSpc>
              <a:spcBef>
                <a:spcPts val="0"/>
              </a:spcBef>
              <a:spcAft>
                <a:spcPts val="0"/>
              </a:spcAft>
              <a:buSzPts val="2400"/>
              <a:buFont typeface="Unna"/>
              <a:buNone/>
              <a:defRPr sz="2400">
                <a:latin typeface="Unna"/>
                <a:ea typeface="Unna"/>
                <a:cs typeface="Unna"/>
                <a:sym typeface="Unna"/>
              </a:defRPr>
            </a:lvl5pPr>
            <a:lvl6pPr lvl="5" algn="l">
              <a:lnSpc>
                <a:spcPct val="100000"/>
              </a:lnSpc>
              <a:spcBef>
                <a:spcPts val="0"/>
              </a:spcBef>
              <a:spcAft>
                <a:spcPts val="0"/>
              </a:spcAft>
              <a:buSzPts val="2400"/>
              <a:buFont typeface="Unna"/>
              <a:buNone/>
              <a:defRPr sz="2400">
                <a:latin typeface="Unna"/>
                <a:ea typeface="Unna"/>
                <a:cs typeface="Unna"/>
                <a:sym typeface="Unna"/>
              </a:defRPr>
            </a:lvl6pPr>
            <a:lvl7pPr lvl="6" algn="l">
              <a:lnSpc>
                <a:spcPct val="100000"/>
              </a:lnSpc>
              <a:spcBef>
                <a:spcPts val="0"/>
              </a:spcBef>
              <a:spcAft>
                <a:spcPts val="0"/>
              </a:spcAft>
              <a:buSzPts val="2400"/>
              <a:buFont typeface="Unna"/>
              <a:buNone/>
              <a:defRPr sz="2400">
                <a:latin typeface="Unna"/>
                <a:ea typeface="Unna"/>
                <a:cs typeface="Unna"/>
                <a:sym typeface="Unna"/>
              </a:defRPr>
            </a:lvl7pPr>
            <a:lvl8pPr lvl="7" algn="l">
              <a:lnSpc>
                <a:spcPct val="100000"/>
              </a:lnSpc>
              <a:spcBef>
                <a:spcPts val="0"/>
              </a:spcBef>
              <a:spcAft>
                <a:spcPts val="0"/>
              </a:spcAft>
              <a:buSzPts val="2400"/>
              <a:buFont typeface="Unna"/>
              <a:buNone/>
              <a:defRPr sz="2400">
                <a:latin typeface="Unna"/>
                <a:ea typeface="Unna"/>
                <a:cs typeface="Unna"/>
                <a:sym typeface="Unna"/>
              </a:defRPr>
            </a:lvl8pPr>
            <a:lvl9pPr lvl="8" algn="l">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36" name="Google Shape;36;p71"/>
          <p:cNvSpPr txBox="1"/>
          <p:nvPr>
            <p:ph idx="2" type="subTitle"/>
          </p:nvPr>
        </p:nvSpPr>
        <p:spPr>
          <a:xfrm>
            <a:off x="713225" y="2340475"/>
            <a:ext cx="2399400" cy="5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1"/>
          <p:cNvSpPr txBox="1"/>
          <p:nvPr>
            <p:ph idx="3" type="title"/>
          </p:nvPr>
        </p:nvSpPr>
        <p:spPr>
          <a:xfrm>
            <a:off x="713225" y="1407400"/>
            <a:ext cx="2399400" cy="47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800"/>
              <a:buNone/>
              <a:defRPr sz="3800">
                <a:solidFill>
                  <a:schemeClr val="dk2"/>
                </a:solidFill>
              </a:defRPr>
            </a:lvl1pPr>
            <a:lvl2pPr lvl="1" algn="l">
              <a:lnSpc>
                <a:spcPct val="100000"/>
              </a:lnSpc>
              <a:spcBef>
                <a:spcPts val="0"/>
              </a:spcBef>
              <a:spcAft>
                <a:spcPts val="0"/>
              </a:spcAft>
              <a:buClr>
                <a:schemeClr val="dk2"/>
              </a:buClr>
              <a:buSzPts val="3800"/>
              <a:buNone/>
              <a:defRPr sz="3800">
                <a:solidFill>
                  <a:schemeClr val="dk2"/>
                </a:solidFill>
              </a:defRPr>
            </a:lvl2pPr>
            <a:lvl3pPr lvl="2" algn="l">
              <a:lnSpc>
                <a:spcPct val="100000"/>
              </a:lnSpc>
              <a:spcBef>
                <a:spcPts val="0"/>
              </a:spcBef>
              <a:spcAft>
                <a:spcPts val="0"/>
              </a:spcAft>
              <a:buClr>
                <a:schemeClr val="dk2"/>
              </a:buClr>
              <a:buSzPts val="3800"/>
              <a:buNone/>
              <a:defRPr sz="3800">
                <a:solidFill>
                  <a:schemeClr val="dk2"/>
                </a:solidFill>
              </a:defRPr>
            </a:lvl3pPr>
            <a:lvl4pPr lvl="3" algn="l">
              <a:lnSpc>
                <a:spcPct val="100000"/>
              </a:lnSpc>
              <a:spcBef>
                <a:spcPts val="0"/>
              </a:spcBef>
              <a:spcAft>
                <a:spcPts val="0"/>
              </a:spcAft>
              <a:buClr>
                <a:schemeClr val="dk2"/>
              </a:buClr>
              <a:buSzPts val="3800"/>
              <a:buNone/>
              <a:defRPr sz="3800">
                <a:solidFill>
                  <a:schemeClr val="dk2"/>
                </a:solidFill>
              </a:defRPr>
            </a:lvl4pPr>
            <a:lvl5pPr lvl="4" algn="l">
              <a:lnSpc>
                <a:spcPct val="100000"/>
              </a:lnSpc>
              <a:spcBef>
                <a:spcPts val="0"/>
              </a:spcBef>
              <a:spcAft>
                <a:spcPts val="0"/>
              </a:spcAft>
              <a:buClr>
                <a:schemeClr val="dk2"/>
              </a:buClr>
              <a:buSzPts val="3800"/>
              <a:buNone/>
              <a:defRPr sz="3800">
                <a:solidFill>
                  <a:schemeClr val="dk2"/>
                </a:solidFill>
              </a:defRPr>
            </a:lvl5pPr>
            <a:lvl6pPr lvl="5" algn="l">
              <a:lnSpc>
                <a:spcPct val="100000"/>
              </a:lnSpc>
              <a:spcBef>
                <a:spcPts val="0"/>
              </a:spcBef>
              <a:spcAft>
                <a:spcPts val="0"/>
              </a:spcAft>
              <a:buClr>
                <a:schemeClr val="dk2"/>
              </a:buClr>
              <a:buSzPts val="3800"/>
              <a:buNone/>
              <a:defRPr sz="3800">
                <a:solidFill>
                  <a:schemeClr val="dk2"/>
                </a:solidFill>
              </a:defRPr>
            </a:lvl6pPr>
            <a:lvl7pPr lvl="6" algn="l">
              <a:lnSpc>
                <a:spcPct val="100000"/>
              </a:lnSpc>
              <a:spcBef>
                <a:spcPts val="0"/>
              </a:spcBef>
              <a:spcAft>
                <a:spcPts val="0"/>
              </a:spcAft>
              <a:buClr>
                <a:schemeClr val="dk2"/>
              </a:buClr>
              <a:buSzPts val="3800"/>
              <a:buNone/>
              <a:defRPr sz="3800">
                <a:solidFill>
                  <a:schemeClr val="dk2"/>
                </a:solidFill>
              </a:defRPr>
            </a:lvl7pPr>
            <a:lvl8pPr lvl="7" algn="l">
              <a:lnSpc>
                <a:spcPct val="100000"/>
              </a:lnSpc>
              <a:spcBef>
                <a:spcPts val="0"/>
              </a:spcBef>
              <a:spcAft>
                <a:spcPts val="0"/>
              </a:spcAft>
              <a:buClr>
                <a:schemeClr val="dk2"/>
              </a:buClr>
              <a:buSzPts val="3800"/>
              <a:buNone/>
              <a:defRPr sz="3800">
                <a:solidFill>
                  <a:schemeClr val="dk2"/>
                </a:solidFill>
              </a:defRPr>
            </a:lvl8pPr>
            <a:lvl9pPr lvl="8" algn="l">
              <a:lnSpc>
                <a:spcPct val="100000"/>
              </a:lnSpc>
              <a:spcBef>
                <a:spcPts val="0"/>
              </a:spcBef>
              <a:spcAft>
                <a:spcPts val="0"/>
              </a:spcAft>
              <a:buClr>
                <a:schemeClr val="dk2"/>
              </a:buClr>
              <a:buSzPts val="3800"/>
              <a:buNone/>
              <a:defRPr sz="3800">
                <a:solidFill>
                  <a:schemeClr val="dk2"/>
                </a:solidFill>
              </a:defRPr>
            </a:lvl9pPr>
          </a:lstStyle>
          <a:p/>
        </p:txBody>
      </p:sp>
      <p:sp>
        <p:nvSpPr>
          <p:cNvPr id="38" name="Google Shape;38;p71"/>
          <p:cNvSpPr txBox="1"/>
          <p:nvPr>
            <p:ph idx="4" type="subTitle"/>
          </p:nvPr>
        </p:nvSpPr>
        <p:spPr>
          <a:xfrm>
            <a:off x="713225" y="3664450"/>
            <a:ext cx="2399400" cy="33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Unna"/>
              <a:buNone/>
              <a:defRPr sz="2400">
                <a:latin typeface="Unna"/>
                <a:ea typeface="Unna"/>
                <a:cs typeface="Unna"/>
                <a:sym typeface="Unna"/>
              </a:defRPr>
            </a:lvl1pPr>
            <a:lvl2pPr lvl="1" algn="l">
              <a:lnSpc>
                <a:spcPct val="100000"/>
              </a:lnSpc>
              <a:spcBef>
                <a:spcPts val="0"/>
              </a:spcBef>
              <a:spcAft>
                <a:spcPts val="0"/>
              </a:spcAft>
              <a:buSzPts val="2400"/>
              <a:buFont typeface="Unna"/>
              <a:buNone/>
              <a:defRPr sz="2400">
                <a:latin typeface="Unna"/>
                <a:ea typeface="Unna"/>
                <a:cs typeface="Unna"/>
                <a:sym typeface="Unna"/>
              </a:defRPr>
            </a:lvl2pPr>
            <a:lvl3pPr lvl="2" algn="l">
              <a:lnSpc>
                <a:spcPct val="100000"/>
              </a:lnSpc>
              <a:spcBef>
                <a:spcPts val="0"/>
              </a:spcBef>
              <a:spcAft>
                <a:spcPts val="0"/>
              </a:spcAft>
              <a:buSzPts val="2400"/>
              <a:buFont typeface="Unna"/>
              <a:buNone/>
              <a:defRPr sz="2400">
                <a:latin typeface="Unna"/>
                <a:ea typeface="Unna"/>
                <a:cs typeface="Unna"/>
                <a:sym typeface="Unna"/>
              </a:defRPr>
            </a:lvl3pPr>
            <a:lvl4pPr lvl="3" algn="l">
              <a:lnSpc>
                <a:spcPct val="100000"/>
              </a:lnSpc>
              <a:spcBef>
                <a:spcPts val="0"/>
              </a:spcBef>
              <a:spcAft>
                <a:spcPts val="0"/>
              </a:spcAft>
              <a:buSzPts val="2400"/>
              <a:buFont typeface="Unna"/>
              <a:buNone/>
              <a:defRPr sz="2400">
                <a:latin typeface="Unna"/>
                <a:ea typeface="Unna"/>
                <a:cs typeface="Unna"/>
                <a:sym typeface="Unna"/>
              </a:defRPr>
            </a:lvl4pPr>
            <a:lvl5pPr lvl="4" algn="l">
              <a:lnSpc>
                <a:spcPct val="100000"/>
              </a:lnSpc>
              <a:spcBef>
                <a:spcPts val="0"/>
              </a:spcBef>
              <a:spcAft>
                <a:spcPts val="0"/>
              </a:spcAft>
              <a:buSzPts val="2400"/>
              <a:buFont typeface="Unna"/>
              <a:buNone/>
              <a:defRPr sz="2400">
                <a:latin typeface="Unna"/>
                <a:ea typeface="Unna"/>
                <a:cs typeface="Unna"/>
                <a:sym typeface="Unna"/>
              </a:defRPr>
            </a:lvl5pPr>
            <a:lvl6pPr lvl="5" algn="l">
              <a:lnSpc>
                <a:spcPct val="100000"/>
              </a:lnSpc>
              <a:spcBef>
                <a:spcPts val="0"/>
              </a:spcBef>
              <a:spcAft>
                <a:spcPts val="0"/>
              </a:spcAft>
              <a:buSzPts val="2400"/>
              <a:buFont typeface="Unna"/>
              <a:buNone/>
              <a:defRPr sz="2400">
                <a:latin typeface="Unna"/>
                <a:ea typeface="Unna"/>
                <a:cs typeface="Unna"/>
                <a:sym typeface="Unna"/>
              </a:defRPr>
            </a:lvl6pPr>
            <a:lvl7pPr lvl="6" algn="l">
              <a:lnSpc>
                <a:spcPct val="100000"/>
              </a:lnSpc>
              <a:spcBef>
                <a:spcPts val="0"/>
              </a:spcBef>
              <a:spcAft>
                <a:spcPts val="0"/>
              </a:spcAft>
              <a:buSzPts val="2400"/>
              <a:buFont typeface="Unna"/>
              <a:buNone/>
              <a:defRPr sz="2400">
                <a:latin typeface="Unna"/>
                <a:ea typeface="Unna"/>
                <a:cs typeface="Unna"/>
                <a:sym typeface="Unna"/>
              </a:defRPr>
            </a:lvl7pPr>
            <a:lvl8pPr lvl="7" algn="l">
              <a:lnSpc>
                <a:spcPct val="100000"/>
              </a:lnSpc>
              <a:spcBef>
                <a:spcPts val="0"/>
              </a:spcBef>
              <a:spcAft>
                <a:spcPts val="0"/>
              </a:spcAft>
              <a:buSzPts val="2400"/>
              <a:buFont typeface="Unna"/>
              <a:buNone/>
              <a:defRPr sz="2400">
                <a:latin typeface="Unna"/>
                <a:ea typeface="Unna"/>
                <a:cs typeface="Unna"/>
                <a:sym typeface="Unna"/>
              </a:defRPr>
            </a:lvl8pPr>
            <a:lvl9pPr lvl="8" algn="l">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39" name="Google Shape;39;p71"/>
          <p:cNvSpPr txBox="1"/>
          <p:nvPr>
            <p:ph idx="5" type="subTitle"/>
          </p:nvPr>
        </p:nvSpPr>
        <p:spPr>
          <a:xfrm>
            <a:off x="713225" y="4072925"/>
            <a:ext cx="2399400" cy="5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1"/>
          <p:cNvSpPr txBox="1"/>
          <p:nvPr>
            <p:ph idx="6" type="title"/>
          </p:nvPr>
        </p:nvSpPr>
        <p:spPr>
          <a:xfrm>
            <a:off x="713225" y="3139850"/>
            <a:ext cx="2399400" cy="47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800"/>
              <a:buNone/>
              <a:defRPr sz="3800">
                <a:solidFill>
                  <a:schemeClr val="dk2"/>
                </a:solidFill>
              </a:defRPr>
            </a:lvl1pPr>
            <a:lvl2pPr lvl="1" algn="l">
              <a:lnSpc>
                <a:spcPct val="100000"/>
              </a:lnSpc>
              <a:spcBef>
                <a:spcPts val="0"/>
              </a:spcBef>
              <a:spcAft>
                <a:spcPts val="0"/>
              </a:spcAft>
              <a:buClr>
                <a:schemeClr val="dk2"/>
              </a:buClr>
              <a:buSzPts val="3800"/>
              <a:buNone/>
              <a:defRPr sz="3800">
                <a:solidFill>
                  <a:schemeClr val="dk2"/>
                </a:solidFill>
              </a:defRPr>
            </a:lvl2pPr>
            <a:lvl3pPr lvl="2" algn="l">
              <a:lnSpc>
                <a:spcPct val="100000"/>
              </a:lnSpc>
              <a:spcBef>
                <a:spcPts val="0"/>
              </a:spcBef>
              <a:spcAft>
                <a:spcPts val="0"/>
              </a:spcAft>
              <a:buClr>
                <a:schemeClr val="dk2"/>
              </a:buClr>
              <a:buSzPts val="3800"/>
              <a:buNone/>
              <a:defRPr sz="3800">
                <a:solidFill>
                  <a:schemeClr val="dk2"/>
                </a:solidFill>
              </a:defRPr>
            </a:lvl3pPr>
            <a:lvl4pPr lvl="3" algn="l">
              <a:lnSpc>
                <a:spcPct val="100000"/>
              </a:lnSpc>
              <a:spcBef>
                <a:spcPts val="0"/>
              </a:spcBef>
              <a:spcAft>
                <a:spcPts val="0"/>
              </a:spcAft>
              <a:buClr>
                <a:schemeClr val="dk2"/>
              </a:buClr>
              <a:buSzPts val="3800"/>
              <a:buNone/>
              <a:defRPr sz="3800">
                <a:solidFill>
                  <a:schemeClr val="dk2"/>
                </a:solidFill>
              </a:defRPr>
            </a:lvl4pPr>
            <a:lvl5pPr lvl="4" algn="l">
              <a:lnSpc>
                <a:spcPct val="100000"/>
              </a:lnSpc>
              <a:spcBef>
                <a:spcPts val="0"/>
              </a:spcBef>
              <a:spcAft>
                <a:spcPts val="0"/>
              </a:spcAft>
              <a:buClr>
                <a:schemeClr val="dk2"/>
              </a:buClr>
              <a:buSzPts val="3800"/>
              <a:buNone/>
              <a:defRPr sz="3800">
                <a:solidFill>
                  <a:schemeClr val="dk2"/>
                </a:solidFill>
              </a:defRPr>
            </a:lvl5pPr>
            <a:lvl6pPr lvl="5" algn="l">
              <a:lnSpc>
                <a:spcPct val="100000"/>
              </a:lnSpc>
              <a:spcBef>
                <a:spcPts val="0"/>
              </a:spcBef>
              <a:spcAft>
                <a:spcPts val="0"/>
              </a:spcAft>
              <a:buClr>
                <a:schemeClr val="dk2"/>
              </a:buClr>
              <a:buSzPts val="3800"/>
              <a:buNone/>
              <a:defRPr sz="3800">
                <a:solidFill>
                  <a:schemeClr val="dk2"/>
                </a:solidFill>
              </a:defRPr>
            </a:lvl6pPr>
            <a:lvl7pPr lvl="6" algn="l">
              <a:lnSpc>
                <a:spcPct val="100000"/>
              </a:lnSpc>
              <a:spcBef>
                <a:spcPts val="0"/>
              </a:spcBef>
              <a:spcAft>
                <a:spcPts val="0"/>
              </a:spcAft>
              <a:buClr>
                <a:schemeClr val="dk2"/>
              </a:buClr>
              <a:buSzPts val="3800"/>
              <a:buNone/>
              <a:defRPr sz="3800">
                <a:solidFill>
                  <a:schemeClr val="dk2"/>
                </a:solidFill>
              </a:defRPr>
            </a:lvl7pPr>
            <a:lvl8pPr lvl="7" algn="l">
              <a:lnSpc>
                <a:spcPct val="100000"/>
              </a:lnSpc>
              <a:spcBef>
                <a:spcPts val="0"/>
              </a:spcBef>
              <a:spcAft>
                <a:spcPts val="0"/>
              </a:spcAft>
              <a:buClr>
                <a:schemeClr val="dk2"/>
              </a:buClr>
              <a:buSzPts val="3800"/>
              <a:buNone/>
              <a:defRPr sz="3800">
                <a:solidFill>
                  <a:schemeClr val="dk2"/>
                </a:solidFill>
              </a:defRPr>
            </a:lvl8pPr>
            <a:lvl9pPr lvl="8" algn="l">
              <a:lnSpc>
                <a:spcPct val="100000"/>
              </a:lnSpc>
              <a:spcBef>
                <a:spcPts val="0"/>
              </a:spcBef>
              <a:spcAft>
                <a:spcPts val="0"/>
              </a:spcAft>
              <a:buClr>
                <a:schemeClr val="dk2"/>
              </a:buClr>
              <a:buSzPts val="3800"/>
              <a:buNone/>
              <a:defRPr sz="3800">
                <a:solidFill>
                  <a:schemeClr val="dk2"/>
                </a:solidFill>
              </a:defRPr>
            </a:lvl9pPr>
          </a:lstStyle>
          <a:p/>
        </p:txBody>
      </p:sp>
      <p:sp>
        <p:nvSpPr>
          <p:cNvPr id="41" name="Google Shape;41;p71"/>
          <p:cNvSpPr txBox="1"/>
          <p:nvPr>
            <p:ph idx="7" type="subTitle"/>
          </p:nvPr>
        </p:nvSpPr>
        <p:spPr>
          <a:xfrm>
            <a:off x="6237400" y="1932000"/>
            <a:ext cx="2399400" cy="33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Unna"/>
              <a:buNone/>
              <a:defRPr sz="2400">
                <a:latin typeface="Unna"/>
                <a:ea typeface="Unna"/>
                <a:cs typeface="Unna"/>
                <a:sym typeface="Unna"/>
              </a:defRPr>
            </a:lvl1pPr>
            <a:lvl2pPr lvl="1" algn="l">
              <a:lnSpc>
                <a:spcPct val="100000"/>
              </a:lnSpc>
              <a:spcBef>
                <a:spcPts val="0"/>
              </a:spcBef>
              <a:spcAft>
                <a:spcPts val="0"/>
              </a:spcAft>
              <a:buSzPts val="2400"/>
              <a:buFont typeface="Unna"/>
              <a:buNone/>
              <a:defRPr sz="2400">
                <a:latin typeface="Unna"/>
                <a:ea typeface="Unna"/>
                <a:cs typeface="Unna"/>
                <a:sym typeface="Unna"/>
              </a:defRPr>
            </a:lvl2pPr>
            <a:lvl3pPr lvl="2" algn="l">
              <a:lnSpc>
                <a:spcPct val="100000"/>
              </a:lnSpc>
              <a:spcBef>
                <a:spcPts val="0"/>
              </a:spcBef>
              <a:spcAft>
                <a:spcPts val="0"/>
              </a:spcAft>
              <a:buSzPts val="2400"/>
              <a:buFont typeface="Unna"/>
              <a:buNone/>
              <a:defRPr sz="2400">
                <a:latin typeface="Unna"/>
                <a:ea typeface="Unna"/>
                <a:cs typeface="Unna"/>
                <a:sym typeface="Unna"/>
              </a:defRPr>
            </a:lvl3pPr>
            <a:lvl4pPr lvl="3" algn="l">
              <a:lnSpc>
                <a:spcPct val="100000"/>
              </a:lnSpc>
              <a:spcBef>
                <a:spcPts val="0"/>
              </a:spcBef>
              <a:spcAft>
                <a:spcPts val="0"/>
              </a:spcAft>
              <a:buSzPts val="2400"/>
              <a:buFont typeface="Unna"/>
              <a:buNone/>
              <a:defRPr sz="2400">
                <a:latin typeface="Unna"/>
                <a:ea typeface="Unna"/>
                <a:cs typeface="Unna"/>
                <a:sym typeface="Unna"/>
              </a:defRPr>
            </a:lvl4pPr>
            <a:lvl5pPr lvl="4" algn="l">
              <a:lnSpc>
                <a:spcPct val="100000"/>
              </a:lnSpc>
              <a:spcBef>
                <a:spcPts val="0"/>
              </a:spcBef>
              <a:spcAft>
                <a:spcPts val="0"/>
              </a:spcAft>
              <a:buSzPts val="2400"/>
              <a:buFont typeface="Unna"/>
              <a:buNone/>
              <a:defRPr sz="2400">
                <a:latin typeface="Unna"/>
                <a:ea typeface="Unna"/>
                <a:cs typeface="Unna"/>
                <a:sym typeface="Unna"/>
              </a:defRPr>
            </a:lvl5pPr>
            <a:lvl6pPr lvl="5" algn="l">
              <a:lnSpc>
                <a:spcPct val="100000"/>
              </a:lnSpc>
              <a:spcBef>
                <a:spcPts val="0"/>
              </a:spcBef>
              <a:spcAft>
                <a:spcPts val="0"/>
              </a:spcAft>
              <a:buSzPts val="2400"/>
              <a:buFont typeface="Unna"/>
              <a:buNone/>
              <a:defRPr sz="2400">
                <a:latin typeface="Unna"/>
                <a:ea typeface="Unna"/>
                <a:cs typeface="Unna"/>
                <a:sym typeface="Unna"/>
              </a:defRPr>
            </a:lvl6pPr>
            <a:lvl7pPr lvl="6" algn="l">
              <a:lnSpc>
                <a:spcPct val="100000"/>
              </a:lnSpc>
              <a:spcBef>
                <a:spcPts val="0"/>
              </a:spcBef>
              <a:spcAft>
                <a:spcPts val="0"/>
              </a:spcAft>
              <a:buSzPts val="2400"/>
              <a:buFont typeface="Unna"/>
              <a:buNone/>
              <a:defRPr sz="2400">
                <a:latin typeface="Unna"/>
                <a:ea typeface="Unna"/>
                <a:cs typeface="Unna"/>
                <a:sym typeface="Unna"/>
              </a:defRPr>
            </a:lvl7pPr>
            <a:lvl8pPr lvl="7" algn="l">
              <a:lnSpc>
                <a:spcPct val="100000"/>
              </a:lnSpc>
              <a:spcBef>
                <a:spcPts val="0"/>
              </a:spcBef>
              <a:spcAft>
                <a:spcPts val="0"/>
              </a:spcAft>
              <a:buSzPts val="2400"/>
              <a:buFont typeface="Unna"/>
              <a:buNone/>
              <a:defRPr sz="2400">
                <a:latin typeface="Unna"/>
                <a:ea typeface="Unna"/>
                <a:cs typeface="Unna"/>
                <a:sym typeface="Unna"/>
              </a:defRPr>
            </a:lvl8pPr>
            <a:lvl9pPr lvl="8" algn="l">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42" name="Google Shape;42;p71"/>
          <p:cNvSpPr txBox="1"/>
          <p:nvPr>
            <p:ph idx="8" type="subTitle"/>
          </p:nvPr>
        </p:nvSpPr>
        <p:spPr>
          <a:xfrm>
            <a:off x="6237400" y="2340475"/>
            <a:ext cx="2399400" cy="5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1"/>
          <p:cNvSpPr txBox="1"/>
          <p:nvPr>
            <p:ph idx="9" type="title"/>
          </p:nvPr>
        </p:nvSpPr>
        <p:spPr>
          <a:xfrm>
            <a:off x="6237400" y="1407400"/>
            <a:ext cx="2399400" cy="47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800"/>
              <a:buNone/>
              <a:defRPr sz="3800">
                <a:solidFill>
                  <a:schemeClr val="dk2"/>
                </a:solidFill>
              </a:defRPr>
            </a:lvl1pPr>
            <a:lvl2pPr lvl="1" algn="l">
              <a:lnSpc>
                <a:spcPct val="100000"/>
              </a:lnSpc>
              <a:spcBef>
                <a:spcPts val="0"/>
              </a:spcBef>
              <a:spcAft>
                <a:spcPts val="0"/>
              </a:spcAft>
              <a:buClr>
                <a:schemeClr val="dk2"/>
              </a:buClr>
              <a:buSzPts val="3800"/>
              <a:buNone/>
              <a:defRPr sz="3800">
                <a:solidFill>
                  <a:schemeClr val="dk2"/>
                </a:solidFill>
              </a:defRPr>
            </a:lvl2pPr>
            <a:lvl3pPr lvl="2" algn="l">
              <a:lnSpc>
                <a:spcPct val="100000"/>
              </a:lnSpc>
              <a:spcBef>
                <a:spcPts val="0"/>
              </a:spcBef>
              <a:spcAft>
                <a:spcPts val="0"/>
              </a:spcAft>
              <a:buClr>
                <a:schemeClr val="dk2"/>
              </a:buClr>
              <a:buSzPts val="3800"/>
              <a:buNone/>
              <a:defRPr sz="3800">
                <a:solidFill>
                  <a:schemeClr val="dk2"/>
                </a:solidFill>
              </a:defRPr>
            </a:lvl3pPr>
            <a:lvl4pPr lvl="3" algn="l">
              <a:lnSpc>
                <a:spcPct val="100000"/>
              </a:lnSpc>
              <a:spcBef>
                <a:spcPts val="0"/>
              </a:spcBef>
              <a:spcAft>
                <a:spcPts val="0"/>
              </a:spcAft>
              <a:buClr>
                <a:schemeClr val="dk2"/>
              </a:buClr>
              <a:buSzPts val="3800"/>
              <a:buNone/>
              <a:defRPr sz="3800">
                <a:solidFill>
                  <a:schemeClr val="dk2"/>
                </a:solidFill>
              </a:defRPr>
            </a:lvl4pPr>
            <a:lvl5pPr lvl="4" algn="l">
              <a:lnSpc>
                <a:spcPct val="100000"/>
              </a:lnSpc>
              <a:spcBef>
                <a:spcPts val="0"/>
              </a:spcBef>
              <a:spcAft>
                <a:spcPts val="0"/>
              </a:spcAft>
              <a:buClr>
                <a:schemeClr val="dk2"/>
              </a:buClr>
              <a:buSzPts val="3800"/>
              <a:buNone/>
              <a:defRPr sz="3800">
                <a:solidFill>
                  <a:schemeClr val="dk2"/>
                </a:solidFill>
              </a:defRPr>
            </a:lvl5pPr>
            <a:lvl6pPr lvl="5" algn="l">
              <a:lnSpc>
                <a:spcPct val="100000"/>
              </a:lnSpc>
              <a:spcBef>
                <a:spcPts val="0"/>
              </a:spcBef>
              <a:spcAft>
                <a:spcPts val="0"/>
              </a:spcAft>
              <a:buClr>
                <a:schemeClr val="dk2"/>
              </a:buClr>
              <a:buSzPts val="3800"/>
              <a:buNone/>
              <a:defRPr sz="3800">
                <a:solidFill>
                  <a:schemeClr val="dk2"/>
                </a:solidFill>
              </a:defRPr>
            </a:lvl6pPr>
            <a:lvl7pPr lvl="6" algn="l">
              <a:lnSpc>
                <a:spcPct val="100000"/>
              </a:lnSpc>
              <a:spcBef>
                <a:spcPts val="0"/>
              </a:spcBef>
              <a:spcAft>
                <a:spcPts val="0"/>
              </a:spcAft>
              <a:buClr>
                <a:schemeClr val="dk2"/>
              </a:buClr>
              <a:buSzPts val="3800"/>
              <a:buNone/>
              <a:defRPr sz="3800">
                <a:solidFill>
                  <a:schemeClr val="dk2"/>
                </a:solidFill>
              </a:defRPr>
            </a:lvl7pPr>
            <a:lvl8pPr lvl="7" algn="l">
              <a:lnSpc>
                <a:spcPct val="100000"/>
              </a:lnSpc>
              <a:spcBef>
                <a:spcPts val="0"/>
              </a:spcBef>
              <a:spcAft>
                <a:spcPts val="0"/>
              </a:spcAft>
              <a:buClr>
                <a:schemeClr val="dk2"/>
              </a:buClr>
              <a:buSzPts val="3800"/>
              <a:buNone/>
              <a:defRPr sz="3800">
                <a:solidFill>
                  <a:schemeClr val="dk2"/>
                </a:solidFill>
              </a:defRPr>
            </a:lvl8pPr>
            <a:lvl9pPr lvl="8" algn="l">
              <a:lnSpc>
                <a:spcPct val="100000"/>
              </a:lnSpc>
              <a:spcBef>
                <a:spcPts val="0"/>
              </a:spcBef>
              <a:spcAft>
                <a:spcPts val="0"/>
              </a:spcAft>
              <a:buClr>
                <a:schemeClr val="dk2"/>
              </a:buClr>
              <a:buSzPts val="3800"/>
              <a:buNone/>
              <a:defRPr sz="3800">
                <a:solidFill>
                  <a:schemeClr val="dk2"/>
                </a:solidFill>
              </a:defRPr>
            </a:lvl9pPr>
          </a:lstStyle>
          <a:p/>
        </p:txBody>
      </p:sp>
      <p:sp>
        <p:nvSpPr>
          <p:cNvPr id="44" name="Google Shape;44;p71"/>
          <p:cNvSpPr txBox="1"/>
          <p:nvPr>
            <p:ph idx="13" type="subTitle"/>
          </p:nvPr>
        </p:nvSpPr>
        <p:spPr>
          <a:xfrm>
            <a:off x="6237400" y="3664450"/>
            <a:ext cx="2399400" cy="33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Unna"/>
              <a:buNone/>
              <a:defRPr sz="2400">
                <a:latin typeface="Unna"/>
                <a:ea typeface="Unna"/>
                <a:cs typeface="Unna"/>
                <a:sym typeface="Unna"/>
              </a:defRPr>
            </a:lvl1pPr>
            <a:lvl2pPr lvl="1" algn="l">
              <a:lnSpc>
                <a:spcPct val="100000"/>
              </a:lnSpc>
              <a:spcBef>
                <a:spcPts val="0"/>
              </a:spcBef>
              <a:spcAft>
                <a:spcPts val="0"/>
              </a:spcAft>
              <a:buSzPts val="2400"/>
              <a:buFont typeface="Unna"/>
              <a:buNone/>
              <a:defRPr sz="2400">
                <a:latin typeface="Unna"/>
                <a:ea typeface="Unna"/>
                <a:cs typeface="Unna"/>
                <a:sym typeface="Unna"/>
              </a:defRPr>
            </a:lvl2pPr>
            <a:lvl3pPr lvl="2" algn="l">
              <a:lnSpc>
                <a:spcPct val="100000"/>
              </a:lnSpc>
              <a:spcBef>
                <a:spcPts val="0"/>
              </a:spcBef>
              <a:spcAft>
                <a:spcPts val="0"/>
              </a:spcAft>
              <a:buSzPts val="2400"/>
              <a:buFont typeface="Unna"/>
              <a:buNone/>
              <a:defRPr sz="2400">
                <a:latin typeface="Unna"/>
                <a:ea typeface="Unna"/>
                <a:cs typeface="Unna"/>
                <a:sym typeface="Unna"/>
              </a:defRPr>
            </a:lvl3pPr>
            <a:lvl4pPr lvl="3" algn="l">
              <a:lnSpc>
                <a:spcPct val="100000"/>
              </a:lnSpc>
              <a:spcBef>
                <a:spcPts val="0"/>
              </a:spcBef>
              <a:spcAft>
                <a:spcPts val="0"/>
              </a:spcAft>
              <a:buSzPts val="2400"/>
              <a:buFont typeface="Unna"/>
              <a:buNone/>
              <a:defRPr sz="2400">
                <a:latin typeface="Unna"/>
                <a:ea typeface="Unna"/>
                <a:cs typeface="Unna"/>
                <a:sym typeface="Unna"/>
              </a:defRPr>
            </a:lvl4pPr>
            <a:lvl5pPr lvl="4" algn="l">
              <a:lnSpc>
                <a:spcPct val="100000"/>
              </a:lnSpc>
              <a:spcBef>
                <a:spcPts val="0"/>
              </a:spcBef>
              <a:spcAft>
                <a:spcPts val="0"/>
              </a:spcAft>
              <a:buSzPts val="2400"/>
              <a:buFont typeface="Unna"/>
              <a:buNone/>
              <a:defRPr sz="2400">
                <a:latin typeface="Unna"/>
                <a:ea typeface="Unna"/>
                <a:cs typeface="Unna"/>
                <a:sym typeface="Unna"/>
              </a:defRPr>
            </a:lvl5pPr>
            <a:lvl6pPr lvl="5" algn="l">
              <a:lnSpc>
                <a:spcPct val="100000"/>
              </a:lnSpc>
              <a:spcBef>
                <a:spcPts val="0"/>
              </a:spcBef>
              <a:spcAft>
                <a:spcPts val="0"/>
              </a:spcAft>
              <a:buSzPts val="2400"/>
              <a:buFont typeface="Unna"/>
              <a:buNone/>
              <a:defRPr sz="2400">
                <a:latin typeface="Unna"/>
                <a:ea typeface="Unna"/>
                <a:cs typeface="Unna"/>
                <a:sym typeface="Unna"/>
              </a:defRPr>
            </a:lvl6pPr>
            <a:lvl7pPr lvl="6" algn="l">
              <a:lnSpc>
                <a:spcPct val="100000"/>
              </a:lnSpc>
              <a:spcBef>
                <a:spcPts val="0"/>
              </a:spcBef>
              <a:spcAft>
                <a:spcPts val="0"/>
              </a:spcAft>
              <a:buSzPts val="2400"/>
              <a:buFont typeface="Unna"/>
              <a:buNone/>
              <a:defRPr sz="2400">
                <a:latin typeface="Unna"/>
                <a:ea typeface="Unna"/>
                <a:cs typeface="Unna"/>
                <a:sym typeface="Unna"/>
              </a:defRPr>
            </a:lvl7pPr>
            <a:lvl8pPr lvl="7" algn="l">
              <a:lnSpc>
                <a:spcPct val="100000"/>
              </a:lnSpc>
              <a:spcBef>
                <a:spcPts val="0"/>
              </a:spcBef>
              <a:spcAft>
                <a:spcPts val="0"/>
              </a:spcAft>
              <a:buSzPts val="2400"/>
              <a:buFont typeface="Unna"/>
              <a:buNone/>
              <a:defRPr sz="2400">
                <a:latin typeface="Unna"/>
                <a:ea typeface="Unna"/>
                <a:cs typeface="Unna"/>
                <a:sym typeface="Unna"/>
              </a:defRPr>
            </a:lvl8pPr>
            <a:lvl9pPr lvl="8" algn="l">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45" name="Google Shape;45;p71"/>
          <p:cNvSpPr txBox="1"/>
          <p:nvPr>
            <p:ph idx="14" type="subTitle"/>
          </p:nvPr>
        </p:nvSpPr>
        <p:spPr>
          <a:xfrm>
            <a:off x="6237400" y="4072925"/>
            <a:ext cx="2399400" cy="5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1"/>
          <p:cNvSpPr txBox="1"/>
          <p:nvPr>
            <p:ph idx="15" type="title"/>
          </p:nvPr>
        </p:nvSpPr>
        <p:spPr>
          <a:xfrm>
            <a:off x="6237400" y="3139850"/>
            <a:ext cx="2399400" cy="47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800"/>
              <a:buNone/>
              <a:defRPr sz="3800">
                <a:solidFill>
                  <a:schemeClr val="dk2"/>
                </a:solidFill>
              </a:defRPr>
            </a:lvl1pPr>
            <a:lvl2pPr lvl="1" algn="l">
              <a:lnSpc>
                <a:spcPct val="100000"/>
              </a:lnSpc>
              <a:spcBef>
                <a:spcPts val="0"/>
              </a:spcBef>
              <a:spcAft>
                <a:spcPts val="0"/>
              </a:spcAft>
              <a:buClr>
                <a:schemeClr val="dk2"/>
              </a:buClr>
              <a:buSzPts val="3800"/>
              <a:buNone/>
              <a:defRPr sz="3800">
                <a:solidFill>
                  <a:schemeClr val="dk2"/>
                </a:solidFill>
              </a:defRPr>
            </a:lvl2pPr>
            <a:lvl3pPr lvl="2" algn="l">
              <a:lnSpc>
                <a:spcPct val="100000"/>
              </a:lnSpc>
              <a:spcBef>
                <a:spcPts val="0"/>
              </a:spcBef>
              <a:spcAft>
                <a:spcPts val="0"/>
              </a:spcAft>
              <a:buClr>
                <a:schemeClr val="dk2"/>
              </a:buClr>
              <a:buSzPts val="3800"/>
              <a:buNone/>
              <a:defRPr sz="3800">
                <a:solidFill>
                  <a:schemeClr val="dk2"/>
                </a:solidFill>
              </a:defRPr>
            </a:lvl3pPr>
            <a:lvl4pPr lvl="3" algn="l">
              <a:lnSpc>
                <a:spcPct val="100000"/>
              </a:lnSpc>
              <a:spcBef>
                <a:spcPts val="0"/>
              </a:spcBef>
              <a:spcAft>
                <a:spcPts val="0"/>
              </a:spcAft>
              <a:buClr>
                <a:schemeClr val="dk2"/>
              </a:buClr>
              <a:buSzPts val="3800"/>
              <a:buNone/>
              <a:defRPr sz="3800">
                <a:solidFill>
                  <a:schemeClr val="dk2"/>
                </a:solidFill>
              </a:defRPr>
            </a:lvl4pPr>
            <a:lvl5pPr lvl="4" algn="l">
              <a:lnSpc>
                <a:spcPct val="100000"/>
              </a:lnSpc>
              <a:spcBef>
                <a:spcPts val="0"/>
              </a:spcBef>
              <a:spcAft>
                <a:spcPts val="0"/>
              </a:spcAft>
              <a:buClr>
                <a:schemeClr val="dk2"/>
              </a:buClr>
              <a:buSzPts val="3800"/>
              <a:buNone/>
              <a:defRPr sz="3800">
                <a:solidFill>
                  <a:schemeClr val="dk2"/>
                </a:solidFill>
              </a:defRPr>
            </a:lvl5pPr>
            <a:lvl6pPr lvl="5" algn="l">
              <a:lnSpc>
                <a:spcPct val="100000"/>
              </a:lnSpc>
              <a:spcBef>
                <a:spcPts val="0"/>
              </a:spcBef>
              <a:spcAft>
                <a:spcPts val="0"/>
              </a:spcAft>
              <a:buClr>
                <a:schemeClr val="dk2"/>
              </a:buClr>
              <a:buSzPts val="3800"/>
              <a:buNone/>
              <a:defRPr sz="3800">
                <a:solidFill>
                  <a:schemeClr val="dk2"/>
                </a:solidFill>
              </a:defRPr>
            </a:lvl6pPr>
            <a:lvl7pPr lvl="6" algn="l">
              <a:lnSpc>
                <a:spcPct val="100000"/>
              </a:lnSpc>
              <a:spcBef>
                <a:spcPts val="0"/>
              </a:spcBef>
              <a:spcAft>
                <a:spcPts val="0"/>
              </a:spcAft>
              <a:buClr>
                <a:schemeClr val="dk2"/>
              </a:buClr>
              <a:buSzPts val="3800"/>
              <a:buNone/>
              <a:defRPr sz="3800">
                <a:solidFill>
                  <a:schemeClr val="dk2"/>
                </a:solidFill>
              </a:defRPr>
            </a:lvl7pPr>
            <a:lvl8pPr lvl="7" algn="l">
              <a:lnSpc>
                <a:spcPct val="100000"/>
              </a:lnSpc>
              <a:spcBef>
                <a:spcPts val="0"/>
              </a:spcBef>
              <a:spcAft>
                <a:spcPts val="0"/>
              </a:spcAft>
              <a:buClr>
                <a:schemeClr val="dk2"/>
              </a:buClr>
              <a:buSzPts val="3800"/>
              <a:buNone/>
              <a:defRPr sz="3800">
                <a:solidFill>
                  <a:schemeClr val="dk2"/>
                </a:solidFill>
              </a:defRPr>
            </a:lvl8pPr>
            <a:lvl9pPr lvl="8" algn="l">
              <a:lnSpc>
                <a:spcPct val="100000"/>
              </a:lnSpc>
              <a:spcBef>
                <a:spcPts val="0"/>
              </a:spcBef>
              <a:spcAft>
                <a:spcPts val="0"/>
              </a:spcAft>
              <a:buClr>
                <a:schemeClr val="dk2"/>
              </a:buClr>
              <a:buSzPts val="3800"/>
              <a:buNone/>
              <a:defRPr sz="3800">
                <a:solidFill>
                  <a:schemeClr val="dk2"/>
                </a:solidFill>
              </a:defRPr>
            </a:lvl9pPr>
          </a:lstStyle>
          <a:p/>
        </p:txBody>
      </p:sp>
      <p:sp>
        <p:nvSpPr>
          <p:cNvPr id="47" name="Google Shape;47;p71"/>
          <p:cNvSpPr txBox="1"/>
          <p:nvPr>
            <p:ph idx="16" type="subTitle"/>
          </p:nvPr>
        </p:nvSpPr>
        <p:spPr>
          <a:xfrm>
            <a:off x="3475313" y="1932000"/>
            <a:ext cx="2399400" cy="33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Unna"/>
              <a:buNone/>
              <a:defRPr sz="2400">
                <a:latin typeface="Unna"/>
                <a:ea typeface="Unna"/>
                <a:cs typeface="Unna"/>
                <a:sym typeface="Unna"/>
              </a:defRPr>
            </a:lvl1pPr>
            <a:lvl2pPr lvl="1" algn="l">
              <a:lnSpc>
                <a:spcPct val="100000"/>
              </a:lnSpc>
              <a:spcBef>
                <a:spcPts val="0"/>
              </a:spcBef>
              <a:spcAft>
                <a:spcPts val="0"/>
              </a:spcAft>
              <a:buSzPts val="2400"/>
              <a:buFont typeface="Unna"/>
              <a:buNone/>
              <a:defRPr sz="2400">
                <a:latin typeface="Unna"/>
                <a:ea typeface="Unna"/>
                <a:cs typeface="Unna"/>
                <a:sym typeface="Unna"/>
              </a:defRPr>
            </a:lvl2pPr>
            <a:lvl3pPr lvl="2" algn="l">
              <a:lnSpc>
                <a:spcPct val="100000"/>
              </a:lnSpc>
              <a:spcBef>
                <a:spcPts val="0"/>
              </a:spcBef>
              <a:spcAft>
                <a:spcPts val="0"/>
              </a:spcAft>
              <a:buSzPts val="2400"/>
              <a:buFont typeface="Unna"/>
              <a:buNone/>
              <a:defRPr sz="2400">
                <a:latin typeface="Unna"/>
                <a:ea typeface="Unna"/>
                <a:cs typeface="Unna"/>
                <a:sym typeface="Unna"/>
              </a:defRPr>
            </a:lvl3pPr>
            <a:lvl4pPr lvl="3" algn="l">
              <a:lnSpc>
                <a:spcPct val="100000"/>
              </a:lnSpc>
              <a:spcBef>
                <a:spcPts val="0"/>
              </a:spcBef>
              <a:spcAft>
                <a:spcPts val="0"/>
              </a:spcAft>
              <a:buSzPts val="2400"/>
              <a:buFont typeface="Unna"/>
              <a:buNone/>
              <a:defRPr sz="2400">
                <a:latin typeface="Unna"/>
                <a:ea typeface="Unna"/>
                <a:cs typeface="Unna"/>
                <a:sym typeface="Unna"/>
              </a:defRPr>
            </a:lvl4pPr>
            <a:lvl5pPr lvl="4" algn="l">
              <a:lnSpc>
                <a:spcPct val="100000"/>
              </a:lnSpc>
              <a:spcBef>
                <a:spcPts val="0"/>
              </a:spcBef>
              <a:spcAft>
                <a:spcPts val="0"/>
              </a:spcAft>
              <a:buSzPts val="2400"/>
              <a:buFont typeface="Unna"/>
              <a:buNone/>
              <a:defRPr sz="2400">
                <a:latin typeface="Unna"/>
                <a:ea typeface="Unna"/>
                <a:cs typeface="Unna"/>
                <a:sym typeface="Unna"/>
              </a:defRPr>
            </a:lvl5pPr>
            <a:lvl6pPr lvl="5" algn="l">
              <a:lnSpc>
                <a:spcPct val="100000"/>
              </a:lnSpc>
              <a:spcBef>
                <a:spcPts val="0"/>
              </a:spcBef>
              <a:spcAft>
                <a:spcPts val="0"/>
              </a:spcAft>
              <a:buSzPts val="2400"/>
              <a:buFont typeface="Unna"/>
              <a:buNone/>
              <a:defRPr sz="2400">
                <a:latin typeface="Unna"/>
                <a:ea typeface="Unna"/>
                <a:cs typeface="Unna"/>
                <a:sym typeface="Unna"/>
              </a:defRPr>
            </a:lvl6pPr>
            <a:lvl7pPr lvl="6" algn="l">
              <a:lnSpc>
                <a:spcPct val="100000"/>
              </a:lnSpc>
              <a:spcBef>
                <a:spcPts val="0"/>
              </a:spcBef>
              <a:spcAft>
                <a:spcPts val="0"/>
              </a:spcAft>
              <a:buSzPts val="2400"/>
              <a:buFont typeface="Unna"/>
              <a:buNone/>
              <a:defRPr sz="2400">
                <a:latin typeface="Unna"/>
                <a:ea typeface="Unna"/>
                <a:cs typeface="Unna"/>
                <a:sym typeface="Unna"/>
              </a:defRPr>
            </a:lvl7pPr>
            <a:lvl8pPr lvl="7" algn="l">
              <a:lnSpc>
                <a:spcPct val="100000"/>
              </a:lnSpc>
              <a:spcBef>
                <a:spcPts val="0"/>
              </a:spcBef>
              <a:spcAft>
                <a:spcPts val="0"/>
              </a:spcAft>
              <a:buSzPts val="2400"/>
              <a:buFont typeface="Unna"/>
              <a:buNone/>
              <a:defRPr sz="2400">
                <a:latin typeface="Unna"/>
                <a:ea typeface="Unna"/>
                <a:cs typeface="Unna"/>
                <a:sym typeface="Unna"/>
              </a:defRPr>
            </a:lvl8pPr>
            <a:lvl9pPr lvl="8" algn="l">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48" name="Google Shape;48;p71"/>
          <p:cNvSpPr txBox="1"/>
          <p:nvPr>
            <p:ph idx="17" type="subTitle"/>
          </p:nvPr>
        </p:nvSpPr>
        <p:spPr>
          <a:xfrm>
            <a:off x="3475313" y="2340475"/>
            <a:ext cx="2399400" cy="5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1"/>
          <p:cNvSpPr txBox="1"/>
          <p:nvPr>
            <p:ph idx="18" type="title"/>
          </p:nvPr>
        </p:nvSpPr>
        <p:spPr>
          <a:xfrm>
            <a:off x="3475313" y="1407400"/>
            <a:ext cx="2399400" cy="47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800"/>
              <a:buNone/>
              <a:defRPr sz="3800">
                <a:solidFill>
                  <a:schemeClr val="dk2"/>
                </a:solidFill>
              </a:defRPr>
            </a:lvl1pPr>
            <a:lvl2pPr lvl="1" algn="l">
              <a:lnSpc>
                <a:spcPct val="100000"/>
              </a:lnSpc>
              <a:spcBef>
                <a:spcPts val="0"/>
              </a:spcBef>
              <a:spcAft>
                <a:spcPts val="0"/>
              </a:spcAft>
              <a:buClr>
                <a:schemeClr val="dk2"/>
              </a:buClr>
              <a:buSzPts val="3800"/>
              <a:buNone/>
              <a:defRPr sz="3800">
                <a:solidFill>
                  <a:schemeClr val="dk2"/>
                </a:solidFill>
              </a:defRPr>
            </a:lvl2pPr>
            <a:lvl3pPr lvl="2" algn="l">
              <a:lnSpc>
                <a:spcPct val="100000"/>
              </a:lnSpc>
              <a:spcBef>
                <a:spcPts val="0"/>
              </a:spcBef>
              <a:spcAft>
                <a:spcPts val="0"/>
              </a:spcAft>
              <a:buClr>
                <a:schemeClr val="dk2"/>
              </a:buClr>
              <a:buSzPts val="3800"/>
              <a:buNone/>
              <a:defRPr sz="3800">
                <a:solidFill>
                  <a:schemeClr val="dk2"/>
                </a:solidFill>
              </a:defRPr>
            </a:lvl3pPr>
            <a:lvl4pPr lvl="3" algn="l">
              <a:lnSpc>
                <a:spcPct val="100000"/>
              </a:lnSpc>
              <a:spcBef>
                <a:spcPts val="0"/>
              </a:spcBef>
              <a:spcAft>
                <a:spcPts val="0"/>
              </a:spcAft>
              <a:buClr>
                <a:schemeClr val="dk2"/>
              </a:buClr>
              <a:buSzPts val="3800"/>
              <a:buNone/>
              <a:defRPr sz="3800">
                <a:solidFill>
                  <a:schemeClr val="dk2"/>
                </a:solidFill>
              </a:defRPr>
            </a:lvl4pPr>
            <a:lvl5pPr lvl="4" algn="l">
              <a:lnSpc>
                <a:spcPct val="100000"/>
              </a:lnSpc>
              <a:spcBef>
                <a:spcPts val="0"/>
              </a:spcBef>
              <a:spcAft>
                <a:spcPts val="0"/>
              </a:spcAft>
              <a:buClr>
                <a:schemeClr val="dk2"/>
              </a:buClr>
              <a:buSzPts val="3800"/>
              <a:buNone/>
              <a:defRPr sz="3800">
                <a:solidFill>
                  <a:schemeClr val="dk2"/>
                </a:solidFill>
              </a:defRPr>
            </a:lvl5pPr>
            <a:lvl6pPr lvl="5" algn="l">
              <a:lnSpc>
                <a:spcPct val="100000"/>
              </a:lnSpc>
              <a:spcBef>
                <a:spcPts val="0"/>
              </a:spcBef>
              <a:spcAft>
                <a:spcPts val="0"/>
              </a:spcAft>
              <a:buClr>
                <a:schemeClr val="dk2"/>
              </a:buClr>
              <a:buSzPts val="3800"/>
              <a:buNone/>
              <a:defRPr sz="3800">
                <a:solidFill>
                  <a:schemeClr val="dk2"/>
                </a:solidFill>
              </a:defRPr>
            </a:lvl6pPr>
            <a:lvl7pPr lvl="6" algn="l">
              <a:lnSpc>
                <a:spcPct val="100000"/>
              </a:lnSpc>
              <a:spcBef>
                <a:spcPts val="0"/>
              </a:spcBef>
              <a:spcAft>
                <a:spcPts val="0"/>
              </a:spcAft>
              <a:buClr>
                <a:schemeClr val="dk2"/>
              </a:buClr>
              <a:buSzPts val="3800"/>
              <a:buNone/>
              <a:defRPr sz="3800">
                <a:solidFill>
                  <a:schemeClr val="dk2"/>
                </a:solidFill>
              </a:defRPr>
            </a:lvl7pPr>
            <a:lvl8pPr lvl="7" algn="l">
              <a:lnSpc>
                <a:spcPct val="100000"/>
              </a:lnSpc>
              <a:spcBef>
                <a:spcPts val="0"/>
              </a:spcBef>
              <a:spcAft>
                <a:spcPts val="0"/>
              </a:spcAft>
              <a:buClr>
                <a:schemeClr val="dk2"/>
              </a:buClr>
              <a:buSzPts val="3800"/>
              <a:buNone/>
              <a:defRPr sz="3800">
                <a:solidFill>
                  <a:schemeClr val="dk2"/>
                </a:solidFill>
              </a:defRPr>
            </a:lvl8pPr>
            <a:lvl9pPr lvl="8" algn="l">
              <a:lnSpc>
                <a:spcPct val="100000"/>
              </a:lnSpc>
              <a:spcBef>
                <a:spcPts val="0"/>
              </a:spcBef>
              <a:spcAft>
                <a:spcPts val="0"/>
              </a:spcAft>
              <a:buClr>
                <a:schemeClr val="dk2"/>
              </a:buClr>
              <a:buSzPts val="3800"/>
              <a:buNone/>
              <a:defRPr sz="3800">
                <a:solidFill>
                  <a:schemeClr val="dk2"/>
                </a:solidFill>
              </a:defRPr>
            </a:lvl9pPr>
          </a:lstStyle>
          <a:p/>
        </p:txBody>
      </p:sp>
      <p:sp>
        <p:nvSpPr>
          <p:cNvPr id="50" name="Google Shape;50;p71"/>
          <p:cNvSpPr txBox="1"/>
          <p:nvPr>
            <p:ph idx="19" type="subTitle"/>
          </p:nvPr>
        </p:nvSpPr>
        <p:spPr>
          <a:xfrm>
            <a:off x="3475313" y="3664450"/>
            <a:ext cx="2399400" cy="33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Unna"/>
              <a:buNone/>
              <a:defRPr sz="2400">
                <a:latin typeface="Unna"/>
                <a:ea typeface="Unna"/>
                <a:cs typeface="Unna"/>
                <a:sym typeface="Unna"/>
              </a:defRPr>
            </a:lvl1pPr>
            <a:lvl2pPr lvl="1" algn="l">
              <a:lnSpc>
                <a:spcPct val="100000"/>
              </a:lnSpc>
              <a:spcBef>
                <a:spcPts val="0"/>
              </a:spcBef>
              <a:spcAft>
                <a:spcPts val="0"/>
              </a:spcAft>
              <a:buSzPts val="2400"/>
              <a:buFont typeface="Unna"/>
              <a:buNone/>
              <a:defRPr sz="2400">
                <a:latin typeface="Unna"/>
                <a:ea typeface="Unna"/>
                <a:cs typeface="Unna"/>
                <a:sym typeface="Unna"/>
              </a:defRPr>
            </a:lvl2pPr>
            <a:lvl3pPr lvl="2" algn="l">
              <a:lnSpc>
                <a:spcPct val="100000"/>
              </a:lnSpc>
              <a:spcBef>
                <a:spcPts val="0"/>
              </a:spcBef>
              <a:spcAft>
                <a:spcPts val="0"/>
              </a:spcAft>
              <a:buSzPts val="2400"/>
              <a:buFont typeface="Unna"/>
              <a:buNone/>
              <a:defRPr sz="2400">
                <a:latin typeface="Unna"/>
                <a:ea typeface="Unna"/>
                <a:cs typeface="Unna"/>
                <a:sym typeface="Unna"/>
              </a:defRPr>
            </a:lvl3pPr>
            <a:lvl4pPr lvl="3" algn="l">
              <a:lnSpc>
                <a:spcPct val="100000"/>
              </a:lnSpc>
              <a:spcBef>
                <a:spcPts val="0"/>
              </a:spcBef>
              <a:spcAft>
                <a:spcPts val="0"/>
              </a:spcAft>
              <a:buSzPts val="2400"/>
              <a:buFont typeface="Unna"/>
              <a:buNone/>
              <a:defRPr sz="2400">
                <a:latin typeface="Unna"/>
                <a:ea typeface="Unna"/>
                <a:cs typeface="Unna"/>
                <a:sym typeface="Unna"/>
              </a:defRPr>
            </a:lvl4pPr>
            <a:lvl5pPr lvl="4" algn="l">
              <a:lnSpc>
                <a:spcPct val="100000"/>
              </a:lnSpc>
              <a:spcBef>
                <a:spcPts val="0"/>
              </a:spcBef>
              <a:spcAft>
                <a:spcPts val="0"/>
              </a:spcAft>
              <a:buSzPts val="2400"/>
              <a:buFont typeface="Unna"/>
              <a:buNone/>
              <a:defRPr sz="2400">
                <a:latin typeface="Unna"/>
                <a:ea typeface="Unna"/>
                <a:cs typeface="Unna"/>
                <a:sym typeface="Unna"/>
              </a:defRPr>
            </a:lvl5pPr>
            <a:lvl6pPr lvl="5" algn="l">
              <a:lnSpc>
                <a:spcPct val="100000"/>
              </a:lnSpc>
              <a:spcBef>
                <a:spcPts val="0"/>
              </a:spcBef>
              <a:spcAft>
                <a:spcPts val="0"/>
              </a:spcAft>
              <a:buSzPts val="2400"/>
              <a:buFont typeface="Unna"/>
              <a:buNone/>
              <a:defRPr sz="2400">
                <a:latin typeface="Unna"/>
                <a:ea typeface="Unna"/>
                <a:cs typeface="Unna"/>
                <a:sym typeface="Unna"/>
              </a:defRPr>
            </a:lvl6pPr>
            <a:lvl7pPr lvl="6" algn="l">
              <a:lnSpc>
                <a:spcPct val="100000"/>
              </a:lnSpc>
              <a:spcBef>
                <a:spcPts val="0"/>
              </a:spcBef>
              <a:spcAft>
                <a:spcPts val="0"/>
              </a:spcAft>
              <a:buSzPts val="2400"/>
              <a:buFont typeface="Unna"/>
              <a:buNone/>
              <a:defRPr sz="2400">
                <a:latin typeface="Unna"/>
                <a:ea typeface="Unna"/>
                <a:cs typeface="Unna"/>
                <a:sym typeface="Unna"/>
              </a:defRPr>
            </a:lvl7pPr>
            <a:lvl8pPr lvl="7" algn="l">
              <a:lnSpc>
                <a:spcPct val="100000"/>
              </a:lnSpc>
              <a:spcBef>
                <a:spcPts val="0"/>
              </a:spcBef>
              <a:spcAft>
                <a:spcPts val="0"/>
              </a:spcAft>
              <a:buSzPts val="2400"/>
              <a:buFont typeface="Unna"/>
              <a:buNone/>
              <a:defRPr sz="2400">
                <a:latin typeface="Unna"/>
                <a:ea typeface="Unna"/>
                <a:cs typeface="Unna"/>
                <a:sym typeface="Unna"/>
              </a:defRPr>
            </a:lvl8pPr>
            <a:lvl9pPr lvl="8" algn="l">
              <a:lnSpc>
                <a:spcPct val="100000"/>
              </a:lnSpc>
              <a:spcBef>
                <a:spcPts val="0"/>
              </a:spcBef>
              <a:spcAft>
                <a:spcPts val="0"/>
              </a:spcAft>
              <a:buSzPts val="2400"/>
              <a:buFont typeface="Unna"/>
              <a:buNone/>
              <a:defRPr sz="2400">
                <a:latin typeface="Unna"/>
                <a:ea typeface="Unna"/>
                <a:cs typeface="Unna"/>
                <a:sym typeface="Unna"/>
              </a:defRPr>
            </a:lvl9pPr>
          </a:lstStyle>
          <a:p/>
        </p:txBody>
      </p:sp>
      <p:sp>
        <p:nvSpPr>
          <p:cNvPr id="51" name="Google Shape;51;p71"/>
          <p:cNvSpPr txBox="1"/>
          <p:nvPr>
            <p:ph idx="20" type="subTitle"/>
          </p:nvPr>
        </p:nvSpPr>
        <p:spPr>
          <a:xfrm>
            <a:off x="3475313" y="4072925"/>
            <a:ext cx="2399400" cy="5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1"/>
          <p:cNvSpPr txBox="1"/>
          <p:nvPr>
            <p:ph idx="21" type="title"/>
          </p:nvPr>
        </p:nvSpPr>
        <p:spPr>
          <a:xfrm>
            <a:off x="3475313" y="3139850"/>
            <a:ext cx="2399400" cy="47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800"/>
              <a:buNone/>
              <a:defRPr sz="3800">
                <a:solidFill>
                  <a:schemeClr val="dk2"/>
                </a:solidFill>
              </a:defRPr>
            </a:lvl1pPr>
            <a:lvl2pPr lvl="1" algn="l">
              <a:lnSpc>
                <a:spcPct val="100000"/>
              </a:lnSpc>
              <a:spcBef>
                <a:spcPts val="0"/>
              </a:spcBef>
              <a:spcAft>
                <a:spcPts val="0"/>
              </a:spcAft>
              <a:buClr>
                <a:schemeClr val="dk2"/>
              </a:buClr>
              <a:buSzPts val="3800"/>
              <a:buNone/>
              <a:defRPr sz="3800">
                <a:solidFill>
                  <a:schemeClr val="dk2"/>
                </a:solidFill>
              </a:defRPr>
            </a:lvl2pPr>
            <a:lvl3pPr lvl="2" algn="l">
              <a:lnSpc>
                <a:spcPct val="100000"/>
              </a:lnSpc>
              <a:spcBef>
                <a:spcPts val="0"/>
              </a:spcBef>
              <a:spcAft>
                <a:spcPts val="0"/>
              </a:spcAft>
              <a:buClr>
                <a:schemeClr val="dk2"/>
              </a:buClr>
              <a:buSzPts val="3800"/>
              <a:buNone/>
              <a:defRPr sz="3800">
                <a:solidFill>
                  <a:schemeClr val="dk2"/>
                </a:solidFill>
              </a:defRPr>
            </a:lvl3pPr>
            <a:lvl4pPr lvl="3" algn="l">
              <a:lnSpc>
                <a:spcPct val="100000"/>
              </a:lnSpc>
              <a:spcBef>
                <a:spcPts val="0"/>
              </a:spcBef>
              <a:spcAft>
                <a:spcPts val="0"/>
              </a:spcAft>
              <a:buClr>
                <a:schemeClr val="dk2"/>
              </a:buClr>
              <a:buSzPts val="3800"/>
              <a:buNone/>
              <a:defRPr sz="3800">
                <a:solidFill>
                  <a:schemeClr val="dk2"/>
                </a:solidFill>
              </a:defRPr>
            </a:lvl4pPr>
            <a:lvl5pPr lvl="4" algn="l">
              <a:lnSpc>
                <a:spcPct val="100000"/>
              </a:lnSpc>
              <a:spcBef>
                <a:spcPts val="0"/>
              </a:spcBef>
              <a:spcAft>
                <a:spcPts val="0"/>
              </a:spcAft>
              <a:buClr>
                <a:schemeClr val="dk2"/>
              </a:buClr>
              <a:buSzPts val="3800"/>
              <a:buNone/>
              <a:defRPr sz="3800">
                <a:solidFill>
                  <a:schemeClr val="dk2"/>
                </a:solidFill>
              </a:defRPr>
            </a:lvl5pPr>
            <a:lvl6pPr lvl="5" algn="l">
              <a:lnSpc>
                <a:spcPct val="100000"/>
              </a:lnSpc>
              <a:spcBef>
                <a:spcPts val="0"/>
              </a:spcBef>
              <a:spcAft>
                <a:spcPts val="0"/>
              </a:spcAft>
              <a:buClr>
                <a:schemeClr val="dk2"/>
              </a:buClr>
              <a:buSzPts val="3800"/>
              <a:buNone/>
              <a:defRPr sz="3800">
                <a:solidFill>
                  <a:schemeClr val="dk2"/>
                </a:solidFill>
              </a:defRPr>
            </a:lvl6pPr>
            <a:lvl7pPr lvl="6" algn="l">
              <a:lnSpc>
                <a:spcPct val="100000"/>
              </a:lnSpc>
              <a:spcBef>
                <a:spcPts val="0"/>
              </a:spcBef>
              <a:spcAft>
                <a:spcPts val="0"/>
              </a:spcAft>
              <a:buClr>
                <a:schemeClr val="dk2"/>
              </a:buClr>
              <a:buSzPts val="3800"/>
              <a:buNone/>
              <a:defRPr sz="3800">
                <a:solidFill>
                  <a:schemeClr val="dk2"/>
                </a:solidFill>
              </a:defRPr>
            </a:lvl7pPr>
            <a:lvl8pPr lvl="7" algn="l">
              <a:lnSpc>
                <a:spcPct val="100000"/>
              </a:lnSpc>
              <a:spcBef>
                <a:spcPts val="0"/>
              </a:spcBef>
              <a:spcAft>
                <a:spcPts val="0"/>
              </a:spcAft>
              <a:buClr>
                <a:schemeClr val="dk2"/>
              </a:buClr>
              <a:buSzPts val="3800"/>
              <a:buNone/>
              <a:defRPr sz="3800">
                <a:solidFill>
                  <a:schemeClr val="dk2"/>
                </a:solidFill>
              </a:defRPr>
            </a:lvl8pPr>
            <a:lvl9pPr lvl="8" algn="l">
              <a:lnSpc>
                <a:spcPct val="100000"/>
              </a:lnSpc>
              <a:spcBef>
                <a:spcPts val="0"/>
              </a:spcBef>
              <a:spcAft>
                <a:spcPts val="0"/>
              </a:spcAft>
              <a:buClr>
                <a:schemeClr val="dk2"/>
              </a:buClr>
              <a:buSzPts val="3800"/>
              <a:buNone/>
              <a:defRPr sz="3800">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3" name="Shape 53"/>
        <p:cNvGrpSpPr/>
        <p:nvPr/>
      </p:nvGrpSpPr>
      <p:grpSpPr>
        <a:xfrm>
          <a:off x="0" y="0"/>
          <a:ext cx="0" cy="0"/>
          <a:chOff x="0" y="0"/>
          <a:chExt cx="0" cy="0"/>
        </a:xfrm>
      </p:grpSpPr>
      <p:pic>
        <p:nvPicPr>
          <p:cNvPr id="54" name="Google Shape;54;p72"/>
          <p:cNvPicPr preferRelativeResize="0"/>
          <p:nvPr/>
        </p:nvPicPr>
        <p:blipFill rotWithShape="1">
          <a:blip r:embed="rId2">
            <a:alphaModFix/>
          </a:blip>
          <a:srcRect b="0" l="0" r="0" t="0"/>
          <a:stretch/>
        </p:blipFill>
        <p:spPr>
          <a:xfrm>
            <a:off x="-27538" y="-28787"/>
            <a:ext cx="9199075" cy="5201074"/>
          </a:xfrm>
          <a:prstGeom prst="rect">
            <a:avLst/>
          </a:prstGeom>
          <a:noFill/>
          <a:ln>
            <a:noFill/>
          </a:ln>
        </p:spPr>
      </p:pic>
      <p:pic>
        <p:nvPicPr>
          <p:cNvPr id="55" name="Google Shape;55;p72"/>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56" name="Shape 56"/>
        <p:cNvGrpSpPr/>
        <p:nvPr/>
      </p:nvGrpSpPr>
      <p:grpSpPr>
        <a:xfrm>
          <a:off x="0" y="0"/>
          <a:ext cx="0" cy="0"/>
          <a:chOff x="0" y="0"/>
          <a:chExt cx="0" cy="0"/>
        </a:xfrm>
      </p:grpSpPr>
      <p:pic>
        <p:nvPicPr>
          <p:cNvPr id="57" name="Google Shape;57;p73"/>
          <p:cNvPicPr preferRelativeResize="0"/>
          <p:nvPr/>
        </p:nvPicPr>
        <p:blipFill rotWithShape="1">
          <a:blip r:embed="rId2">
            <a:alphaModFix/>
          </a:blip>
          <a:srcRect b="0" l="0" r="0" t="0"/>
          <a:stretch/>
        </p:blipFill>
        <p:spPr>
          <a:xfrm>
            <a:off x="-27538" y="-28787"/>
            <a:ext cx="9199075" cy="5201074"/>
          </a:xfrm>
          <a:prstGeom prst="rect">
            <a:avLst/>
          </a:prstGeom>
          <a:noFill/>
          <a:ln>
            <a:noFill/>
          </a:ln>
        </p:spPr>
      </p:pic>
      <p:pic>
        <p:nvPicPr>
          <p:cNvPr id="58" name="Google Shape;58;p73"/>
          <p:cNvPicPr preferRelativeResize="0"/>
          <p:nvPr/>
        </p:nvPicPr>
        <p:blipFill rotWithShape="1">
          <a:blip r:embed="rId3">
            <a:alphaModFix/>
          </a:blip>
          <a:srcRect b="0" l="0" r="0" t="0"/>
          <a:stretch/>
        </p:blipFill>
        <p:spPr>
          <a:xfrm>
            <a:off x="-36599" y="-36550"/>
            <a:ext cx="9217198" cy="52165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5"/>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1pPr>
            <a:lvl2pPr lvl="1"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2pPr>
            <a:lvl3pPr lvl="2"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3pPr>
            <a:lvl4pPr lvl="3"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4pPr>
            <a:lvl5pPr lvl="4"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5pPr>
            <a:lvl6pPr lvl="5"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6pPr>
            <a:lvl7pPr lvl="6"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7pPr>
            <a:lvl8pPr lvl="7"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8pPr>
            <a:lvl9pPr lvl="8" marR="0" rtl="0" algn="ctr">
              <a:lnSpc>
                <a:spcPct val="100000"/>
              </a:lnSpc>
              <a:spcBef>
                <a:spcPts val="0"/>
              </a:spcBef>
              <a:spcAft>
                <a:spcPts val="0"/>
              </a:spcAft>
              <a:buClr>
                <a:schemeClr val="dk1"/>
              </a:buClr>
              <a:buSzPts val="3300"/>
              <a:buFont typeface="Unna"/>
              <a:buNone/>
              <a:defRPr b="0" i="0" sz="3300" u="none" cap="none" strike="noStrike">
                <a:solidFill>
                  <a:schemeClr val="dk1"/>
                </a:solidFill>
                <a:latin typeface="Unna"/>
                <a:ea typeface="Unna"/>
                <a:cs typeface="Unna"/>
                <a:sym typeface="Unna"/>
              </a:defRPr>
            </a:lvl9pPr>
          </a:lstStyle>
          <a:p/>
        </p:txBody>
      </p:sp>
      <p:sp>
        <p:nvSpPr>
          <p:cNvPr id="7" name="Google Shape;7;p65"/>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1pPr>
            <a:lvl2pPr indent="-317500" lvl="1" marL="9144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2pPr>
            <a:lvl3pPr indent="-317500" lvl="2" marL="13716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3pPr>
            <a:lvl4pPr indent="-317500" lvl="3" marL="18288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4pPr>
            <a:lvl5pPr indent="-317500" lvl="4" marL="22860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5pPr>
            <a:lvl6pPr indent="-317500" lvl="5" marL="27432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6pPr>
            <a:lvl7pPr indent="-317500" lvl="6" marL="32004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7pPr>
            <a:lvl8pPr indent="-317500" lvl="7" marL="3657600" marR="0" rtl="0" algn="l">
              <a:lnSpc>
                <a:spcPct val="100000"/>
              </a:lnSpc>
              <a:spcBef>
                <a:spcPts val="1600"/>
              </a:spcBef>
              <a:spcAft>
                <a:spcPts val="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8pPr>
            <a:lvl9pPr indent="-317500" lvl="8" marL="4114800" marR="0" rtl="0" algn="l">
              <a:lnSpc>
                <a:spcPct val="100000"/>
              </a:lnSpc>
              <a:spcBef>
                <a:spcPts val="1600"/>
              </a:spcBef>
              <a:spcAft>
                <a:spcPts val="1600"/>
              </a:spcAft>
              <a:buClr>
                <a:schemeClr val="dk1"/>
              </a:buClr>
              <a:buSzPts val="1400"/>
              <a:buFont typeface="Raleway"/>
              <a:buChar char="■"/>
              <a:defRPr b="0" i="0" sz="1400" u="none" cap="none" strike="noStrike">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www.nngroup.com/articles/ten-usability-heuristics/#poste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hyperlink" Target="https://www.minamarashi.com/heuristic-evaluation" TargetMode="External"/><Relationship Id="rId5" Type="http://schemas.openxmlformats.org/officeDocument/2006/relationships/hyperlink" Target="https://www.minamarashi.com/heuristic-evaluation" TargetMode="External"/><Relationship Id="rId6" Type="http://schemas.openxmlformats.org/officeDocument/2006/relationships/hyperlink" Target="https://www.minamarashi.com/heuristic-evaluati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hyperlink" Target="https://www.researchgate.net/figure/The-frequency-of-severity-of-problems-based-on-the-principles-of-heuristic-evaluation_tbl2_340895224" TargetMode="External"/><Relationship Id="rId6" Type="http://schemas.openxmlformats.org/officeDocument/2006/relationships/hyperlink" Target="https://www.minamarashi.com/heuristic-evaluation" TargetMode="External"/><Relationship Id="rId7" Type="http://schemas.openxmlformats.org/officeDocument/2006/relationships/hyperlink" Target="https://www.minamarashi.com/heuristic-evaluation" TargetMode="External"/><Relationship Id="rId8" Type="http://schemas.openxmlformats.org/officeDocument/2006/relationships/hyperlink" Target="https://www.minamarashi.com/heuristic-evalua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hyperlink" Target="https://www.researchgate.net/figure/The-frequency-of-severity-of-problems-based-on-the-principles-of-heuristic-evaluation_tbl2_340895224" TargetMode="External"/><Relationship Id="rId6" Type="http://schemas.openxmlformats.org/officeDocument/2006/relationships/hyperlink" Target="https://www.minamarashi.com/heuristic-evaluation" TargetMode="External"/><Relationship Id="rId7" Type="http://schemas.openxmlformats.org/officeDocument/2006/relationships/hyperlink" Target="https://www.minamarashi.com/heuristic-evaluation" TargetMode="External"/><Relationship Id="rId8" Type="http://schemas.openxmlformats.org/officeDocument/2006/relationships/hyperlink" Target="https://www.minamarashi.com/heuristic-evalua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hyperlink" Target="https://www.researchgate.net/figure/The-frequency-of-severity-of-problems-based-on-the-principles-of-heuristic-evaluation_tbl2_340895224" TargetMode="External"/><Relationship Id="rId6" Type="http://schemas.openxmlformats.org/officeDocument/2006/relationships/hyperlink" Target="https://www.minamarashi.com/heuristic-evaluation" TargetMode="External"/><Relationship Id="rId7" Type="http://schemas.openxmlformats.org/officeDocument/2006/relationships/hyperlink" Target="https://www.minamarashi.com/heuristic-evaluation" TargetMode="External"/><Relationship Id="rId8" Type="http://schemas.openxmlformats.org/officeDocument/2006/relationships/hyperlink" Target="https://www.minamarashi.com/heuristic-evalu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hyperlink" Target="https://www.researchgate.net/figure/The-frequency-of-severity-of-problems-based-on-the-principles-of-heuristic-evaluation_tbl2_340895224" TargetMode="External"/><Relationship Id="rId6" Type="http://schemas.openxmlformats.org/officeDocument/2006/relationships/hyperlink" Target="https://www.minamarashi.com/heuristic-evaluation" TargetMode="External"/><Relationship Id="rId7" Type="http://schemas.openxmlformats.org/officeDocument/2006/relationships/hyperlink" Target="https://www.minamarashi.com/heuristic-evaluation" TargetMode="External"/><Relationship Id="rId8" Type="http://schemas.openxmlformats.org/officeDocument/2006/relationships/hyperlink" Target="https://www.minamarashi.com/heuristic-evalu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MkyI0gmwfUY" TargetMode="Externa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medium.com/swlh/10-usability-heuristics-exemplified-57bbfdfd663e"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edium.com/swlh/10-usability-heuristics-exemplified-57bbfdfd663e"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medium.com/swlh/10-usability-heuristics-exemplified-57bbfdfd663e"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medium.com/swlh/10-usability-heuristics-exemplified-57bbfdfd663e" TargetMode="Externa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hyperlink" Target="about:blan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hyperlink" Target="about:blan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hyperlink" Target="about:blan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hyperlink" Target="about:bla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classiclanesin.com/" TargetMode="External"/><Relationship Id="rId4" Type="http://schemas.openxmlformats.org/officeDocument/2006/relationships/image" Target="../media/image45.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classiclanesin.com/" TargetMode="External"/><Relationship Id="rId4" Type="http://schemas.openxmlformats.org/officeDocument/2006/relationships/image" Target="../media/image45.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classiclanesin.com/" TargetMode="External"/><Relationship Id="rId4" Type="http://schemas.openxmlformats.org/officeDocument/2006/relationships/image" Target="../media/image45.png"/><Relationship Id="rId5"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classiclanesin.com/" TargetMode="External"/><Relationship Id="rId4" Type="http://schemas.openxmlformats.org/officeDocument/2006/relationships/image" Target="../media/image45.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nngroup.com/articles/usability-testing-10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v8JJrDvQDF4" TargetMode="Externa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jpg"/><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jpg"/><Relationship Id="rId4"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jpg"/><Relationship Id="rId4"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jpg"/><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image" Target="../media/image4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2.png"/><Relationship Id="rId4" Type="http://schemas.openxmlformats.org/officeDocument/2006/relationships/hyperlink" Target="https://stockton.edu/student-transition/documents/welcome-week-zoom-tutorial.pd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www.youtube.com/watch?v=8ni23-ZIt3g" TargetMode="External"/><Relationship Id="rId4" Type="http://schemas.openxmlformats.org/officeDocument/2006/relationships/image" Target="../media/image5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youtube.com/watch?v=8ni23-ZIt3g" TargetMode="External"/><Relationship Id="rId4"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ngroup.com/articles/ten-usability-heuristic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sa5lswRd7Q8" TargetMode="Externa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cxnSp>
        <p:nvCxnSpPr>
          <p:cNvPr id="63" name="Google Shape;63;p1"/>
          <p:cNvCxnSpPr/>
          <p:nvPr/>
        </p:nvCxnSpPr>
        <p:spPr>
          <a:xfrm>
            <a:off x="834806" y="665245"/>
            <a:ext cx="2809500" cy="0"/>
          </a:xfrm>
          <a:prstGeom prst="straightConnector1">
            <a:avLst/>
          </a:prstGeom>
          <a:noFill/>
          <a:ln cap="flat" cmpd="sng" w="9525">
            <a:solidFill>
              <a:schemeClr val="dk2"/>
            </a:solidFill>
            <a:prstDash val="solid"/>
            <a:round/>
            <a:headEnd len="sm" w="sm" type="none"/>
            <a:tailEnd len="sm" w="sm" type="none"/>
          </a:ln>
        </p:spPr>
      </p:cxnSp>
      <p:sp>
        <p:nvSpPr>
          <p:cNvPr id="64" name="Google Shape;64;p1"/>
          <p:cNvSpPr txBox="1"/>
          <p:nvPr>
            <p:ph type="title"/>
          </p:nvPr>
        </p:nvSpPr>
        <p:spPr>
          <a:xfrm>
            <a:off x="685952" y="96687"/>
            <a:ext cx="2958354" cy="47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300"/>
              <a:buNone/>
            </a:pPr>
            <a:r>
              <a:rPr lang="en-US"/>
              <a:t>Design Process</a:t>
            </a:r>
            <a:endParaRPr/>
          </a:p>
        </p:txBody>
      </p:sp>
      <p:pic>
        <p:nvPicPr>
          <p:cNvPr id="65" name="Google Shape;65;p1"/>
          <p:cNvPicPr preferRelativeResize="0"/>
          <p:nvPr/>
        </p:nvPicPr>
        <p:blipFill rotWithShape="1">
          <a:blip r:embed="rId3">
            <a:alphaModFix/>
          </a:blip>
          <a:srcRect b="0" l="0" r="0" t="0"/>
          <a:stretch/>
        </p:blipFill>
        <p:spPr>
          <a:xfrm>
            <a:off x="834806" y="964233"/>
            <a:ext cx="7225285" cy="3751188"/>
          </a:xfrm>
          <a:prstGeom prst="rect">
            <a:avLst/>
          </a:prstGeom>
          <a:noFill/>
          <a:ln>
            <a:noFill/>
          </a:ln>
        </p:spPr>
      </p:pic>
      <p:pic>
        <p:nvPicPr>
          <p:cNvPr id="66" name="Google Shape;66;p1"/>
          <p:cNvPicPr preferRelativeResize="0"/>
          <p:nvPr/>
        </p:nvPicPr>
        <p:blipFill rotWithShape="1">
          <a:blip r:embed="rId4">
            <a:alphaModFix/>
          </a:blip>
          <a:srcRect b="0" l="0" r="0" t="0"/>
          <a:stretch/>
        </p:blipFill>
        <p:spPr>
          <a:xfrm>
            <a:off x="6159685" y="3231965"/>
            <a:ext cx="1485900" cy="657225"/>
          </a:xfrm>
          <a:prstGeom prst="rect">
            <a:avLst/>
          </a:prstGeom>
          <a:noFill/>
          <a:ln>
            <a:noFill/>
          </a:ln>
        </p:spPr>
      </p:pic>
      <p:pic>
        <p:nvPicPr>
          <p:cNvPr id="67" name="Google Shape;67;p1"/>
          <p:cNvPicPr preferRelativeResize="0"/>
          <p:nvPr/>
        </p:nvPicPr>
        <p:blipFill rotWithShape="1">
          <a:blip r:embed="rId5">
            <a:alphaModFix/>
          </a:blip>
          <a:srcRect b="0" l="0" r="0" t="0"/>
          <a:stretch/>
        </p:blipFill>
        <p:spPr>
          <a:xfrm>
            <a:off x="6188260" y="4030147"/>
            <a:ext cx="605945" cy="557469"/>
          </a:xfrm>
          <a:prstGeom prst="rect">
            <a:avLst/>
          </a:prstGeom>
          <a:noFill/>
          <a:ln>
            <a:noFill/>
          </a:ln>
        </p:spPr>
      </p:pic>
      <p:pic>
        <p:nvPicPr>
          <p:cNvPr id="68" name="Google Shape;68;p1"/>
          <p:cNvPicPr preferRelativeResize="0"/>
          <p:nvPr/>
        </p:nvPicPr>
        <p:blipFill rotWithShape="1">
          <a:blip r:embed="rId6">
            <a:alphaModFix/>
          </a:blip>
          <a:srcRect b="0" l="0" r="0" t="0"/>
          <a:stretch/>
        </p:blipFill>
        <p:spPr>
          <a:xfrm>
            <a:off x="963386" y="3526058"/>
            <a:ext cx="1276170" cy="4104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A picture containing text, person, screenshot&#10;&#10;Description automatically generated" id="142" name="Google Shape;142;p10"/>
          <p:cNvPicPr preferRelativeResize="0"/>
          <p:nvPr/>
        </p:nvPicPr>
        <p:blipFill rotWithShape="1">
          <a:blip r:embed="rId3">
            <a:alphaModFix/>
          </a:blip>
          <a:srcRect b="0" l="0" r="0" t="0"/>
          <a:stretch/>
        </p:blipFill>
        <p:spPr>
          <a:xfrm>
            <a:off x="3847878" y="1219840"/>
            <a:ext cx="5073226" cy="2616353"/>
          </a:xfrm>
          <a:prstGeom prst="rect">
            <a:avLst/>
          </a:prstGeom>
          <a:noFill/>
          <a:ln>
            <a:noFill/>
          </a:ln>
        </p:spPr>
      </p:pic>
      <p:sp>
        <p:nvSpPr>
          <p:cNvPr id="143" name="Google Shape;143;p10"/>
          <p:cNvSpPr txBox="1"/>
          <p:nvPr/>
        </p:nvSpPr>
        <p:spPr>
          <a:xfrm>
            <a:off x="3847878" y="159962"/>
            <a:ext cx="5073300" cy="9463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2300" u="none" cap="none" strike="noStrike">
                <a:solidFill>
                  <a:schemeClr val="dk1"/>
                </a:solidFill>
                <a:latin typeface="Calibri"/>
                <a:ea typeface="Calibri"/>
                <a:cs typeface="Calibri"/>
                <a:sym typeface="Calibri"/>
              </a:rPr>
              <a:t>A </a:t>
            </a:r>
            <a:r>
              <a:rPr b="1" i="0" lang="en-US" sz="2300" u="none" cap="none" strike="noStrike">
                <a:solidFill>
                  <a:schemeClr val="dk1"/>
                </a:solidFill>
                <a:latin typeface="Calibri"/>
                <a:ea typeface="Calibri"/>
                <a:cs typeface="Calibri"/>
                <a:sym typeface="Calibri"/>
              </a:rPr>
              <a:t>well-designed task</a:t>
            </a:r>
            <a:r>
              <a:rPr b="0" i="0" lang="en-US" sz="2300" u="none" cap="none" strike="noStrike">
                <a:solidFill>
                  <a:schemeClr val="dk1"/>
                </a:solidFill>
                <a:latin typeface="Calibri"/>
                <a:ea typeface="Calibri"/>
                <a:cs typeface="Calibri"/>
                <a:sym typeface="Calibri"/>
              </a:rPr>
              <a:t> tells the user: </a:t>
            </a:r>
            <a:endParaRPr b="0" i="0" sz="23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none" cap="none" strike="noStrike">
                <a:solidFill>
                  <a:schemeClr val="dk1"/>
                </a:solidFill>
                <a:latin typeface="Calibri"/>
                <a:ea typeface="Calibri"/>
                <a:cs typeface="Calibri"/>
                <a:sym typeface="Calibri"/>
              </a:rPr>
              <a:t>what </a:t>
            </a:r>
            <a:r>
              <a:rPr b="0" i="1" lang="en-US" sz="1700" u="sng" cap="none" strike="noStrike">
                <a:solidFill>
                  <a:schemeClr val="dk1"/>
                </a:solidFill>
                <a:latin typeface="Calibri"/>
                <a:ea typeface="Calibri"/>
                <a:cs typeface="Calibri"/>
                <a:sym typeface="Calibri"/>
              </a:rPr>
              <a:t>they need to</a:t>
            </a:r>
            <a:r>
              <a:rPr b="0" i="1" lang="en-US" sz="1700" u="none" cap="none" strike="noStrike">
                <a:solidFill>
                  <a:schemeClr val="dk1"/>
                </a:solidFill>
                <a:latin typeface="Calibri"/>
                <a:ea typeface="Calibri"/>
                <a:cs typeface="Calibri"/>
                <a:sym typeface="Calibri"/>
              </a:rPr>
              <a:t> do </a:t>
            </a:r>
            <a:endParaRPr b="0" i="1" sz="17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sng" cap="none" strike="noStrike">
                <a:solidFill>
                  <a:schemeClr val="dk1"/>
                </a:solidFill>
                <a:latin typeface="Calibri"/>
                <a:ea typeface="Calibri"/>
                <a:cs typeface="Calibri"/>
                <a:sym typeface="Calibri"/>
              </a:rPr>
              <a:t>without how to</a:t>
            </a:r>
            <a:r>
              <a:rPr b="0" i="1" lang="en-US" sz="1700" u="none" cap="none" strike="noStrike">
                <a:solidFill>
                  <a:schemeClr val="dk1"/>
                </a:solidFill>
                <a:latin typeface="Calibri"/>
                <a:ea typeface="Calibri"/>
                <a:cs typeface="Calibri"/>
                <a:sym typeface="Calibri"/>
              </a:rPr>
              <a:t> do it</a:t>
            </a:r>
            <a:endParaRPr b="0" i="1" sz="300" u="none" cap="none" strike="noStrike">
              <a:solidFill>
                <a:srgbClr val="000000"/>
              </a:solidFill>
              <a:latin typeface="Arial"/>
              <a:ea typeface="Arial"/>
              <a:cs typeface="Arial"/>
              <a:sym typeface="Arial"/>
            </a:endParaRPr>
          </a:p>
        </p:txBody>
      </p:sp>
      <p:sp>
        <p:nvSpPr>
          <p:cNvPr id="144" name="Google Shape;144;p10"/>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45" name="Google Shape;145;p10"/>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b="1" sz="2300">
              <a:solidFill>
                <a:schemeClr val="dk1"/>
              </a:solidFill>
            </a:endParaRPr>
          </a:p>
          <a:p>
            <a:pPr indent="0" lvl="0" marL="0" rtl="0" algn="l">
              <a:lnSpc>
                <a:spcPct val="90000"/>
              </a:lnSpc>
              <a:spcBef>
                <a:spcPts val="0"/>
              </a:spcBef>
              <a:spcAft>
                <a:spcPts val="0"/>
              </a:spcAft>
              <a:buClr>
                <a:srgbClr val="FFFFFF"/>
              </a:buClr>
              <a:buSzPts val="4000"/>
              <a:buNone/>
            </a:pPr>
            <a:r>
              <a:t/>
            </a:r>
            <a:endParaRPr b="1"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 Create a Task</a:t>
            </a:r>
            <a:endParaRPr sz="2300">
              <a:solidFill>
                <a:srgbClr val="FFFFFF"/>
              </a:solidFill>
            </a:endParaRPr>
          </a:p>
        </p:txBody>
      </p:sp>
      <p:pic>
        <p:nvPicPr>
          <p:cNvPr id="146" name="Google Shape;146;p10"/>
          <p:cNvPicPr preferRelativeResize="0"/>
          <p:nvPr/>
        </p:nvPicPr>
        <p:blipFill rotWithShape="1">
          <a:blip r:embed="rId4">
            <a:alphaModFix/>
          </a:blip>
          <a:srcRect b="0" l="0" r="15732" t="0"/>
          <a:stretch/>
        </p:blipFill>
        <p:spPr>
          <a:xfrm>
            <a:off x="3847875" y="1219838"/>
            <a:ext cx="5073224" cy="2616356"/>
          </a:xfrm>
          <a:prstGeom prst="rect">
            <a:avLst/>
          </a:prstGeom>
          <a:noFill/>
          <a:ln cap="flat" cmpd="sng" w="19050">
            <a:solidFill>
              <a:schemeClr val="dk2"/>
            </a:solidFill>
            <a:prstDash val="solid"/>
            <a:round/>
            <a:headEnd len="sm" w="sm" type="none"/>
            <a:tailEnd len="sm" w="sm" type="none"/>
          </a:ln>
        </p:spPr>
      </p:pic>
      <p:sp>
        <p:nvSpPr>
          <p:cNvPr id="147" name="Google Shape;147;p10"/>
          <p:cNvSpPr txBox="1"/>
          <p:nvPr/>
        </p:nvSpPr>
        <p:spPr>
          <a:xfrm>
            <a:off x="4305075" y="4013288"/>
            <a:ext cx="4205250" cy="984825"/>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1500" u="none" cap="none" strike="noStrike">
                <a:solidFill>
                  <a:schemeClr val="dk1"/>
                </a:solidFill>
                <a:latin typeface="Calibri"/>
                <a:ea typeface="Calibri"/>
                <a:cs typeface="Calibri"/>
                <a:sym typeface="Calibri"/>
              </a:rPr>
              <a:t>We have re-designed an online store for clothes.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500" u="none" cap="none" strike="noStrike">
                <a:solidFill>
                  <a:schemeClr val="dk1"/>
                </a:solidFill>
                <a:latin typeface="Calibri"/>
                <a:ea typeface="Calibri"/>
                <a:cs typeface="Calibri"/>
                <a:sym typeface="Calibri"/>
              </a:rPr>
              <a:t>What are some good tasks to evaluate our design? </a:t>
            </a:r>
            <a:endParaRPr b="1"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descr="A picture containing text, person, screenshot&#10;&#10;Description automatically generated" id="152" name="Google Shape;152;p11"/>
          <p:cNvPicPr preferRelativeResize="0"/>
          <p:nvPr/>
        </p:nvPicPr>
        <p:blipFill rotWithShape="1">
          <a:blip r:embed="rId3">
            <a:alphaModFix/>
          </a:blip>
          <a:srcRect b="0" l="0" r="0" t="0"/>
          <a:stretch/>
        </p:blipFill>
        <p:spPr>
          <a:xfrm>
            <a:off x="3847878" y="1219840"/>
            <a:ext cx="5073226" cy="2616353"/>
          </a:xfrm>
          <a:prstGeom prst="rect">
            <a:avLst/>
          </a:prstGeom>
          <a:noFill/>
          <a:ln>
            <a:noFill/>
          </a:ln>
        </p:spPr>
      </p:pic>
      <p:sp>
        <p:nvSpPr>
          <p:cNvPr id="153" name="Google Shape;153;p11"/>
          <p:cNvSpPr txBox="1"/>
          <p:nvPr/>
        </p:nvSpPr>
        <p:spPr>
          <a:xfrm>
            <a:off x="3847878" y="159962"/>
            <a:ext cx="5073300" cy="9463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2300" u="none" cap="none" strike="noStrike">
                <a:solidFill>
                  <a:schemeClr val="dk1"/>
                </a:solidFill>
                <a:latin typeface="Calibri"/>
                <a:ea typeface="Calibri"/>
                <a:cs typeface="Calibri"/>
                <a:sym typeface="Calibri"/>
              </a:rPr>
              <a:t>A </a:t>
            </a:r>
            <a:r>
              <a:rPr b="1" i="0" lang="en-US" sz="2300" u="none" cap="none" strike="noStrike">
                <a:solidFill>
                  <a:schemeClr val="dk1"/>
                </a:solidFill>
                <a:latin typeface="Calibri"/>
                <a:ea typeface="Calibri"/>
                <a:cs typeface="Calibri"/>
                <a:sym typeface="Calibri"/>
              </a:rPr>
              <a:t>well-designed task</a:t>
            </a:r>
            <a:r>
              <a:rPr b="0" i="0" lang="en-US" sz="2300" u="none" cap="none" strike="noStrike">
                <a:solidFill>
                  <a:schemeClr val="dk1"/>
                </a:solidFill>
                <a:latin typeface="Calibri"/>
                <a:ea typeface="Calibri"/>
                <a:cs typeface="Calibri"/>
                <a:sym typeface="Calibri"/>
              </a:rPr>
              <a:t> tells the user: </a:t>
            </a:r>
            <a:endParaRPr b="0" i="0" sz="23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none" cap="none" strike="noStrike">
                <a:solidFill>
                  <a:schemeClr val="dk1"/>
                </a:solidFill>
                <a:latin typeface="Calibri"/>
                <a:ea typeface="Calibri"/>
                <a:cs typeface="Calibri"/>
                <a:sym typeface="Calibri"/>
              </a:rPr>
              <a:t>what </a:t>
            </a:r>
            <a:r>
              <a:rPr b="0" i="1" lang="en-US" sz="1700" u="sng" cap="none" strike="noStrike">
                <a:solidFill>
                  <a:schemeClr val="dk1"/>
                </a:solidFill>
                <a:latin typeface="Calibri"/>
                <a:ea typeface="Calibri"/>
                <a:cs typeface="Calibri"/>
                <a:sym typeface="Calibri"/>
              </a:rPr>
              <a:t>they need to</a:t>
            </a:r>
            <a:r>
              <a:rPr b="0" i="1" lang="en-US" sz="1700" u="none" cap="none" strike="noStrike">
                <a:solidFill>
                  <a:schemeClr val="dk1"/>
                </a:solidFill>
                <a:latin typeface="Calibri"/>
                <a:ea typeface="Calibri"/>
                <a:cs typeface="Calibri"/>
                <a:sym typeface="Calibri"/>
              </a:rPr>
              <a:t> do </a:t>
            </a:r>
            <a:endParaRPr b="0" i="1" sz="17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sng" cap="none" strike="noStrike">
                <a:solidFill>
                  <a:schemeClr val="dk1"/>
                </a:solidFill>
                <a:latin typeface="Calibri"/>
                <a:ea typeface="Calibri"/>
                <a:cs typeface="Calibri"/>
                <a:sym typeface="Calibri"/>
              </a:rPr>
              <a:t>without how to</a:t>
            </a:r>
            <a:r>
              <a:rPr b="0" i="1" lang="en-US" sz="1700" u="none" cap="none" strike="noStrike">
                <a:solidFill>
                  <a:schemeClr val="dk1"/>
                </a:solidFill>
                <a:latin typeface="Calibri"/>
                <a:ea typeface="Calibri"/>
                <a:cs typeface="Calibri"/>
                <a:sym typeface="Calibri"/>
              </a:rPr>
              <a:t> do it</a:t>
            </a:r>
            <a:endParaRPr b="0" i="1" sz="300" u="none" cap="none" strike="noStrike">
              <a:solidFill>
                <a:srgbClr val="000000"/>
              </a:solidFill>
              <a:latin typeface="Arial"/>
              <a:ea typeface="Arial"/>
              <a:cs typeface="Arial"/>
              <a:sym typeface="Arial"/>
            </a:endParaRPr>
          </a:p>
        </p:txBody>
      </p:sp>
      <p:sp>
        <p:nvSpPr>
          <p:cNvPr id="154" name="Google Shape;154;p11"/>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55" name="Google Shape;155;p11"/>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b="1" sz="2300">
              <a:solidFill>
                <a:schemeClr val="dk1"/>
              </a:solidFill>
            </a:endParaRPr>
          </a:p>
          <a:p>
            <a:pPr indent="0" lvl="0" marL="0" rtl="0" algn="l">
              <a:lnSpc>
                <a:spcPct val="90000"/>
              </a:lnSpc>
              <a:spcBef>
                <a:spcPts val="0"/>
              </a:spcBef>
              <a:spcAft>
                <a:spcPts val="0"/>
              </a:spcAft>
              <a:buClr>
                <a:schemeClr val="lt1"/>
              </a:buClr>
              <a:buSzPts val="4000"/>
              <a:buNone/>
            </a:pPr>
            <a:r>
              <a:t/>
            </a:r>
            <a:endParaRPr b="1"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 Create a Task</a:t>
            </a:r>
            <a:endParaRPr b="1" sz="3000">
              <a:solidFill>
                <a:schemeClr val="dk1"/>
              </a:solidFill>
            </a:endParaRPr>
          </a:p>
        </p:txBody>
      </p:sp>
      <p:pic>
        <p:nvPicPr>
          <p:cNvPr id="156" name="Google Shape;156;p11"/>
          <p:cNvPicPr preferRelativeResize="0"/>
          <p:nvPr/>
        </p:nvPicPr>
        <p:blipFill rotWithShape="1">
          <a:blip r:embed="rId4">
            <a:alphaModFix/>
          </a:blip>
          <a:srcRect b="0" l="0" r="16394" t="0"/>
          <a:stretch/>
        </p:blipFill>
        <p:spPr>
          <a:xfrm>
            <a:off x="3847875" y="1219838"/>
            <a:ext cx="5073301" cy="2616356"/>
          </a:xfrm>
          <a:prstGeom prst="rect">
            <a:avLst/>
          </a:prstGeom>
          <a:noFill/>
          <a:ln cap="flat" cmpd="sng" w="19050">
            <a:solidFill>
              <a:schemeClr val="dk2"/>
            </a:solidFill>
            <a:prstDash val="solid"/>
            <a:round/>
            <a:headEnd len="sm" w="sm" type="none"/>
            <a:tailEnd len="sm" w="sm" type="none"/>
          </a:ln>
        </p:spPr>
      </p:pic>
      <p:sp>
        <p:nvSpPr>
          <p:cNvPr id="157" name="Google Shape;157;p11"/>
          <p:cNvSpPr txBox="1"/>
          <p:nvPr/>
        </p:nvSpPr>
        <p:spPr>
          <a:xfrm>
            <a:off x="4179150" y="3876525"/>
            <a:ext cx="4559850" cy="82327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You want to purchase a new shirt for your mother.</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A picture containing text, person, screenshot&#10;&#10;Description automatically generated" id="162" name="Google Shape;162;p12"/>
          <p:cNvPicPr preferRelativeResize="0"/>
          <p:nvPr/>
        </p:nvPicPr>
        <p:blipFill rotWithShape="1">
          <a:blip r:embed="rId3">
            <a:alphaModFix/>
          </a:blip>
          <a:srcRect b="0" l="0" r="0" t="0"/>
          <a:stretch/>
        </p:blipFill>
        <p:spPr>
          <a:xfrm>
            <a:off x="3847878" y="1219840"/>
            <a:ext cx="5073226" cy="2616353"/>
          </a:xfrm>
          <a:prstGeom prst="rect">
            <a:avLst/>
          </a:prstGeom>
          <a:noFill/>
          <a:ln>
            <a:noFill/>
          </a:ln>
        </p:spPr>
      </p:pic>
      <p:sp>
        <p:nvSpPr>
          <p:cNvPr id="163" name="Google Shape;163;p12"/>
          <p:cNvSpPr txBox="1"/>
          <p:nvPr/>
        </p:nvSpPr>
        <p:spPr>
          <a:xfrm>
            <a:off x="3847878" y="159962"/>
            <a:ext cx="5073300" cy="9463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2300" u="none" cap="none" strike="noStrike">
                <a:solidFill>
                  <a:schemeClr val="dk1"/>
                </a:solidFill>
                <a:latin typeface="Calibri"/>
                <a:ea typeface="Calibri"/>
                <a:cs typeface="Calibri"/>
                <a:sym typeface="Calibri"/>
              </a:rPr>
              <a:t>A </a:t>
            </a:r>
            <a:r>
              <a:rPr b="1" i="0" lang="en-US" sz="2300" u="none" cap="none" strike="noStrike">
                <a:solidFill>
                  <a:schemeClr val="dk1"/>
                </a:solidFill>
                <a:latin typeface="Calibri"/>
                <a:ea typeface="Calibri"/>
                <a:cs typeface="Calibri"/>
                <a:sym typeface="Calibri"/>
              </a:rPr>
              <a:t>well-designed task</a:t>
            </a:r>
            <a:r>
              <a:rPr b="0" i="0" lang="en-US" sz="2300" u="none" cap="none" strike="noStrike">
                <a:solidFill>
                  <a:schemeClr val="dk1"/>
                </a:solidFill>
                <a:latin typeface="Calibri"/>
                <a:ea typeface="Calibri"/>
                <a:cs typeface="Calibri"/>
                <a:sym typeface="Calibri"/>
              </a:rPr>
              <a:t> tells the user: </a:t>
            </a:r>
            <a:endParaRPr b="0" i="0" sz="23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none" cap="none" strike="noStrike">
                <a:solidFill>
                  <a:schemeClr val="dk1"/>
                </a:solidFill>
                <a:latin typeface="Calibri"/>
                <a:ea typeface="Calibri"/>
                <a:cs typeface="Calibri"/>
                <a:sym typeface="Calibri"/>
              </a:rPr>
              <a:t>what </a:t>
            </a:r>
            <a:r>
              <a:rPr b="0" i="1" lang="en-US" sz="1700" u="sng" cap="none" strike="noStrike">
                <a:solidFill>
                  <a:schemeClr val="dk1"/>
                </a:solidFill>
                <a:latin typeface="Calibri"/>
                <a:ea typeface="Calibri"/>
                <a:cs typeface="Calibri"/>
                <a:sym typeface="Calibri"/>
              </a:rPr>
              <a:t>they need to</a:t>
            </a:r>
            <a:r>
              <a:rPr b="0" i="1" lang="en-US" sz="1700" u="none" cap="none" strike="noStrike">
                <a:solidFill>
                  <a:schemeClr val="dk1"/>
                </a:solidFill>
                <a:latin typeface="Calibri"/>
                <a:ea typeface="Calibri"/>
                <a:cs typeface="Calibri"/>
                <a:sym typeface="Calibri"/>
              </a:rPr>
              <a:t> do </a:t>
            </a:r>
            <a:endParaRPr b="0" i="1" sz="17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sng" cap="none" strike="noStrike">
                <a:solidFill>
                  <a:schemeClr val="dk1"/>
                </a:solidFill>
                <a:latin typeface="Calibri"/>
                <a:ea typeface="Calibri"/>
                <a:cs typeface="Calibri"/>
                <a:sym typeface="Calibri"/>
              </a:rPr>
              <a:t>without how to</a:t>
            </a:r>
            <a:r>
              <a:rPr b="0" i="1" lang="en-US" sz="1700" u="none" cap="none" strike="noStrike">
                <a:solidFill>
                  <a:schemeClr val="dk1"/>
                </a:solidFill>
                <a:latin typeface="Calibri"/>
                <a:ea typeface="Calibri"/>
                <a:cs typeface="Calibri"/>
                <a:sym typeface="Calibri"/>
              </a:rPr>
              <a:t> do it</a:t>
            </a:r>
            <a:endParaRPr b="0" i="1" sz="300" u="none" cap="none" strike="noStrike">
              <a:solidFill>
                <a:srgbClr val="000000"/>
              </a:solidFill>
              <a:latin typeface="Arial"/>
              <a:ea typeface="Arial"/>
              <a:cs typeface="Arial"/>
              <a:sym typeface="Arial"/>
            </a:endParaRPr>
          </a:p>
        </p:txBody>
      </p:sp>
      <p:sp>
        <p:nvSpPr>
          <p:cNvPr id="164" name="Google Shape;164;p12"/>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5" name="Google Shape;165;p12"/>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b="1" sz="2300">
              <a:solidFill>
                <a:schemeClr val="dk1"/>
              </a:solidFill>
            </a:endParaRPr>
          </a:p>
          <a:p>
            <a:pPr indent="0" lvl="0" marL="0" rtl="0" algn="l">
              <a:lnSpc>
                <a:spcPct val="90000"/>
              </a:lnSpc>
              <a:spcBef>
                <a:spcPts val="0"/>
              </a:spcBef>
              <a:spcAft>
                <a:spcPts val="0"/>
              </a:spcAft>
              <a:buClr>
                <a:schemeClr val="lt1"/>
              </a:buClr>
              <a:buSzPts val="4000"/>
              <a:buNone/>
            </a:pPr>
            <a:r>
              <a:t/>
            </a:r>
            <a:endParaRPr b="1"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 Create a Task</a:t>
            </a:r>
            <a:endParaRPr b="1" sz="3000">
              <a:solidFill>
                <a:schemeClr val="dk1"/>
              </a:solidFill>
            </a:endParaRPr>
          </a:p>
        </p:txBody>
      </p:sp>
      <p:pic>
        <p:nvPicPr>
          <p:cNvPr id="166" name="Google Shape;166;p12"/>
          <p:cNvPicPr preferRelativeResize="0"/>
          <p:nvPr/>
        </p:nvPicPr>
        <p:blipFill rotWithShape="1">
          <a:blip r:embed="rId4">
            <a:alphaModFix/>
          </a:blip>
          <a:srcRect b="0" l="0" r="16394" t="0"/>
          <a:stretch/>
        </p:blipFill>
        <p:spPr>
          <a:xfrm>
            <a:off x="3847875" y="1219838"/>
            <a:ext cx="5073301" cy="2616356"/>
          </a:xfrm>
          <a:prstGeom prst="rect">
            <a:avLst/>
          </a:prstGeom>
          <a:noFill/>
          <a:ln cap="flat" cmpd="sng" w="19050">
            <a:solidFill>
              <a:schemeClr val="dk2"/>
            </a:solidFill>
            <a:prstDash val="solid"/>
            <a:round/>
            <a:headEnd len="sm" w="sm" type="none"/>
            <a:tailEnd len="sm" w="sm" type="none"/>
          </a:ln>
        </p:spPr>
      </p:pic>
      <p:pic>
        <p:nvPicPr>
          <p:cNvPr id="167" name="Google Shape;167;p12"/>
          <p:cNvPicPr preferRelativeResize="0"/>
          <p:nvPr/>
        </p:nvPicPr>
        <p:blipFill rotWithShape="1">
          <a:blip r:embed="rId5">
            <a:alphaModFix/>
          </a:blip>
          <a:srcRect b="0" l="0" r="25484" t="0"/>
          <a:stretch/>
        </p:blipFill>
        <p:spPr>
          <a:xfrm>
            <a:off x="3847875" y="1219838"/>
            <a:ext cx="5073224" cy="2616357"/>
          </a:xfrm>
          <a:prstGeom prst="rect">
            <a:avLst/>
          </a:prstGeom>
          <a:noFill/>
          <a:ln cap="flat" cmpd="sng" w="19050">
            <a:solidFill>
              <a:schemeClr val="dk2"/>
            </a:solidFill>
            <a:prstDash val="solid"/>
            <a:round/>
            <a:headEnd len="sm" w="sm" type="none"/>
            <a:tailEnd len="sm" w="sm" type="none"/>
          </a:ln>
        </p:spPr>
      </p:pic>
      <p:sp>
        <p:nvSpPr>
          <p:cNvPr id="168" name="Google Shape;168;p12"/>
          <p:cNvSpPr txBox="1"/>
          <p:nvPr/>
        </p:nvSpPr>
        <p:spPr>
          <a:xfrm>
            <a:off x="4179150" y="3876525"/>
            <a:ext cx="4559850" cy="134649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Calibri"/>
                <a:ea typeface="Calibri"/>
                <a:cs typeface="Calibri"/>
                <a:sym typeface="Calibri"/>
              </a:rPr>
              <a:t>You want to purchase a new shirt for your mother.</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Calibri"/>
                <a:ea typeface="Calibri"/>
                <a:cs typeface="Calibri"/>
                <a:sym typeface="Calibri"/>
              </a:rPr>
              <a:t>You want to purchase a new blue shirt for your mother but you only have $25 Dollar to spent. She wears size M.</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3"/>
          <p:cNvSpPr txBox="1"/>
          <p:nvPr/>
        </p:nvSpPr>
        <p:spPr>
          <a:xfrm>
            <a:off x="3556000" y="3561836"/>
            <a:ext cx="5183000" cy="1577325"/>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Calibri"/>
                <a:ea typeface="Calibri"/>
                <a:cs typeface="Calibri"/>
                <a:sym typeface="Calibri"/>
              </a:rPr>
              <a:t>You want to purchase a new shirt for your mother.</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4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Calibri"/>
                <a:ea typeface="Calibri"/>
                <a:cs typeface="Calibri"/>
                <a:sym typeface="Calibri"/>
              </a:rPr>
              <a:t>You want to purchase a new blue shirt for your mother but you  only have $25 Dollar to spent. She wears size M.</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Calibri"/>
                <a:ea typeface="Calibri"/>
                <a:cs typeface="Calibri"/>
                <a:sym typeface="Calibri"/>
              </a:rPr>
              <a:t>❌❌❌</a:t>
            </a:r>
            <a:r>
              <a:rPr b="0" i="0" lang="en-US" sz="1400" u="none" cap="none" strike="noStrike">
                <a:solidFill>
                  <a:schemeClr val="dk1"/>
                </a:solidFill>
                <a:latin typeface="Calibri"/>
                <a:ea typeface="Calibri"/>
                <a:cs typeface="Calibri"/>
                <a:sym typeface="Calibri"/>
              </a:rPr>
              <a:t> Click on Search, type “women’s shirt” and click enter.  Then filter for size M, color blue and sort the results for below $25.</a:t>
            </a:r>
            <a:endParaRPr b="0" i="0" sz="1400" u="none" cap="none" strike="noStrike">
              <a:solidFill>
                <a:srgbClr val="000000"/>
              </a:solidFill>
              <a:latin typeface="Arial"/>
              <a:ea typeface="Arial"/>
              <a:cs typeface="Arial"/>
              <a:sym typeface="Arial"/>
            </a:endParaRPr>
          </a:p>
        </p:txBody>
      </p:sp>
      <p:sp>
        <p:nvSpPr>
          <p:cNvPr id="174" name="Google Shape;174;p13"/>
          <p:cNvSpPr txBox="1"/>
          <p:nvPr/>
        </p:nvSpPr>
        <p:spPr>
          <a:xfrm>
            <a:off x="3847878" y="159962"/>
            <a:ext cx="5073300" cy="9463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2300" u="none" cap="none" strike="noStrike">
                <a:solidFill>
                  <a:schemeClr val="dk1"/>
                </a:solidFill>
                <a:latin typeface="Calibri"/>
                <a:ea typeface="Calibri"/>
                <a:cs typeface="Calibri"/>
                <a:sym typeface="Calibri"/>
              </a:rPr>
              <a:t>A </a:t>
            </a:r>
            <a:r>
              <a:rPr b="1" i="0" lang="en-US" sz="2300" u="none" cap="none" strike="noStrike">
                <a:solidFill>
                  <a:schemeClr val="dk1"/>
                </a:solidFill>
                <a:latin typeface="Calibri"/>
                <a:ea typeface="Calibri"/>
                <a:cs typeface="Calibri"/>
                <a:sym typeface="Calibri"/>
              </a:rPr>
              <a:t>well-designed task</a:t>
            </a:r>
            <a:r>
              <a:rPr b="0" i="0" lang="en-US" sz="2300" u="none" cap="none" strike="noStrike">
                <a:solidFill>
                  <a:schemeClr val="dk1"/>
                </a:solidFill>
                <a:latin typeface="Calibri"/>
                <a:ea typeface="Calibri"/>
                <a:cs typeface="Calibri"/>
                <a:sym typeface="Calibri"/>
              </a:rPr>
              <a:t> tells the user: </a:t>
            </a:r>
            <a:endParaRPr b="0" i="0" sz="23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none" cap="none" strike="noStrike">
                <a:solidFill>
                  <a:schemeClr val="dk1"/>
                </a:solidFill>
                <a:latin typeface="Calibri"/>
                <a:ea typeface="Calibri"/>
                <a:cs typeface="Calibri"/>
                <a:sym typeface="Calibri"/>
              </a:rPr>
              <a:t>what </a:t>
            </a:r>
            <a:r>
              <a:rPr b="0" i="1" lang="en-US" sz="1700" u="sng" cap="none" strike="noStrike">
                <a:solidFill>
                  <a:schemeClr val="dk1"/>
                </a:solidFill>
                <a:latin typeface="Calibri"/>
                <a:ea typeface="Calibri"/>
                <a:cs typeface="Calibri"/>
                <a:sym typeface="Calibri"/>
              </a:rPr>
              <a:t>they need to</a:t>
            </a:r>
            <a:r>
              <a:rPr b="0" i="1" lang="en-US" sz="1700" u="none" cap="none" strike="noStrike">
                <a:solidFill>
                  <a:schemeClr val="dk1"/>
                </a:solidFill>
                <a:latin typeface="Calibri"/>
                <a:ea typeface="Calibri"/>
                <a:cs typeface="Calibri"/>
                <a:sym typeface="Calibri"/>
              </a:rPr>
              <a:t> do </a:t>
            </a:r>
            <a:endParaRPr b="0" i="1" sz="17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sng" cap="none" strike="noStrike">
                <a:solidFill>
                  <a:schemeClr val="dk1"/>
                </a:solidFill>
                <a:latin typeface="Calibri"/>
                <a:ea typeface="Calibri"/>
                <a:cs typeface="Calibri"/>
                <a:sym typeface="Calibri"/>
              </a:rPr>
              <a:t>without how to</a:t>
            </a:r>
            <a:r>
              <a:rPr b="0" i="1" lang="en-US" sz="1700" u="none" cap="none" strike="noStrike">
                <a:solidFill>
                  <a:schemeClr val="dk1"/>
                </a:solidFill>
                <a:latin typeface="Calibri"/>
                <a:ea typeface="Calibri"/>
                <a:cs typeface="Calibri"/>
                <a:sym typeface="Calibri"/>
              </a:rPr>
              <a:t> do it</a:t>
            </a:r>
            <a:endParaRPr b="0" i="1" sz="300" u="none" cap="none" strike="noStrike">
              <a:solidFill>
                <a:srgbClr val="000000"/>
              </a:solidFill>
              <a:latin typeface="Arial"/>
              <a:ea typeface="Arial"/>
              <a:cs typeface="Arial"/>
              <a:sym typeface="Arial"/>
            </a:endParaRPr>
          </a:p>
        </p:txBody>
      </p:sp>
      <p:sp>
        <p:nvSpPr>
          <p:cNvPr id="175" name="Google Shape;175;p13"/>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76" name="Google Shape;176;p13"/>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b="1" sz="2300">
              <a:solidFill>
                <a:schemeClr val="dk1"/>
              </a:solidFill>
            </a:endParaRPr>
          </a:p>
          <a:p>
            <a:pPr indent="0" lvl="0" marL="0" rtl="0" algn="l">
              <a:lnSpc>
                <a:spcPct val="90000"/>
              </a:lnSpc>
              <a:spcBef>
                <a:spcPts val="0"/>
              </a:spcBef>
              <a:spcAft>
                <a:spcPts val="0"/>
              </a:spcAft>
              <a:buClr>
                <a:schemeClr val="lt1"/>
              </a:buClr>
              <a:buSzPts val="4000"/>
              <a:buNone/>
            </a:pPr>
            <a:r>
              <a:t/>
            </a:r>
            <a:endParaRPr b="1"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 Create a Task</a:t>
            </a:r>
            <a:endParaRPr b="1" sz="3000">
              <a:solidFill>
                <a:schemeClr val="dk1"/>
              </a:solidFill>
            </a:endParaRPr>
          </a:p>
        </p:txBody>
      </p:sp>
      <p:pic>
        <p:nvPicPr>
          <p:cNvPr id="177" name="Google Shape;177;p13"/>
          <p:cNvPicPr preferRelativeResize="0"/>
          <p:nvPr/>
        </p:nvPicPr>
        <p:blipFill rotWithShape="1">
          <a:blip r:embed="rId3">
            <a:alphaModFix/>
          </a:blip>
          <a:srcRect b="0" l="0" r="20848" t="0"/>
          <a:stretch/>
        </p:blipFill>
        <p:spPr>
          <a:xfrm>
            <a:off x="3441476" y="1120959"/>
            <a:ext cx="5073224" cy="226359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4"/>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184" name="Google Shape;184;p14"/>
          <p:cNvGrpSpPr/>
          <p:nvPr/>
        </p:nvGrpSpPr>
        <p:grpSpPr>
          <a:xfrm>
            <a:off x="1143" y="1"/>
            <a:ext cx="9141714" cy="5144351"/>
            <a:chOff x="0" y="0"/>
            <a:chExt cx="12188952" cy="6859135"/>
          </a:xfrm>
        </p:grpSpPr>
        <p:sp>
          <p:nvSpPr>
            <p:cNvPr id="185" name="Google Shape;185;p14"/>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6" name="Google Shape;186;p14"/>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7" name="Google Shape;187;p14"/>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8" name="Google Shape;188;p14"/>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9" name="Google Shape;189;p14"/>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0" name="Google Shape;190;p14"/>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1" name="Google Shape;191;p14"/>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192" name="Google Shape;192;p14"/>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3" name="Google Shape;193;p14"/>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What Heuristics to use? </a:t>
            </a:r>
            <a:endParaRPr sz="2300">
              <a:solidFill>
                <a:srgbClr val="FFFFFF"/>
              </a:solidFill>
            </a:endParaRPr>
          </a:p>
        </p:txBody>
      </p:sp>
      <p:pic>
        <p:nvPicPr>
          <p:cNvPr id="194" name="Google Shape;194;p14"/>
          <p:cNvPicPr preferRelativeResize="0"/>
          <p:nvPr/>
        </p:nvPicPr>
        <p:blipFill rotWithShape="1">
          <a:blip r:embed="rId3">
            <a:alphaModFix/>
          </a:blip>
          <a:srcRect b="0" l="0" r="0" t="0"/>
          <a:stretch/>
        </p:blipFill>
        <p:spPr>
          <a:xfrm>
            <a:off x="5044792" y="0"/>
            <a:ext cx="4096967" cy="5143501"/>
          </a:xfrm>
          <a:prstGeom prst="rect">
            <a:avLst/>
          </a:prstGeom>
          <a:noFill/>
          <a:ln cap="flat" cmpd="sng" w="19050">
            <a:solidFill>
              <a:schemeClr val="dk2"/>
            </a:solidFill>
            <a:prstDash val="solid"/>
            <a:round/>
            <a:headEnd len="sm" w="sm" type="none"/>
            <a:tailEnd len="sm" w="sm" type="none"/>
          </a:ln>
        </p:spPr>
      </p:pic>
      <p:sp>
        <p:nvSpPr>
          <p:cNvPr id="195" name="Google Shape;195;p14"/>
          <p:cNvSpPr txBox="1"/>
          <p:nvPr/>
        </p:nvSpPr>
        <p:spPr>
          <a:xfrm>
            <a:off x="3193181" y="0"/>
            <a:ext cx="1924425" cy="51435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Choose </a:t>
            </a:r>
            <a:r>
              <a:rPr b="1" i="0" lang="en-US" sz="1700" u="none" cap="none" strike="noStrike">
                <a:solidFill>
                  <a:schemeClr val="dk1"/>
                </a:solidFill>
                <a:latin typeface="Calibri"/>
                <a:ea typeface="Calibri"/>
                <a:cs typeface="Calibri"/>
                <a:sym typeface="Calibri"/>
              </a:rPr>
              <a:t>heuristics</a:t>
            </a:r>
            <a:r>
              <a:rPr b="0" i="0" lang="en-US" sz="1700" u="none" cap="none" strike="noStrike">
                <a:solidFill>
                  <a:schemeClr val="dk1"/>
                </a:solidFill>
                <a:latin typeface="Calibri"/>
                <a:ea typeface="Calibri"/>
                <a:cs typeface="Calibri"/>
                <a:sym typeface="Calibri"/>
              </a:rPr>
              <a:t>, which:</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are relevant to your project and prototype, including the critical tasks</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you understand and can use to review your prototype </a:t>
            </a:r>
            <a:br>
              <a:rPr b="0" i="0" lang="en-US" sz="1700" u="none" cap="none" strike="noStrike">
                <a:solidFill>
                  <a:schemeClr val="dk1"/>
                </a:solidFill>
                <a:latin typeface="Calibri"/>
                <a:ea typeface="Calibri"/>
                <a:cs typeface="Calibri"/>
                <a:sym typeface="Calibri"/>
              </a:rPr>
            </a:br>
            <a:br>
              <a:rPr b="0" i="0" lang="en-US" sz="1700" u="none" cap="none" strike="noStrike">
                <a:solidFill>
                  <a:schemeClr val="dk1"/>
                </a:solidFill>
                <a:latin typeface="Calibri"/>
                <a:ea typeface="Calibri"/>
                <a:cs typeface="Calibri"/>
                <a:sym typeface="Calibri"/>
              </a:rPr>
            </a:br>
            <a:br>
              <a:rPr b="0" i="0" lang="en-US" sz="17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See here:</a:t>
            </a:r>
            <a:br>
              <a:rPr b="0" i="0" lang="en-US" sz="1400" u="none" cap="none" strike="noStrike">
                <a:solidFill>
                  <a:schemeClr val="dk1"/>
                </a:solidFill>
                <a:latin typeface="Calibri"/>
                <a:ea typeface="Calibri"/>
                <a:cs typeface="Calibri"/>
                <a:sym typeface="Calibri"/>
              </a:rPr>
            </a:br>
            <a:r>
              <a:rPr b="0" i="0" lang="en-US" sz="900" u="sng" cap="none" strike="noStrike">
                <a:solidFill>
                  <a:schemeClr val="hlink"/>
                </a:solidFill>
                <a:latin typeface="Calibri"/>
                <a:ea typeface="Calibri"/>
                <a:cs typeface="Calibri"/>
                <a:sym typeface="Calibri"/>
                <a:hlinkClick r:id="rId4"/>
              </a:rPr>
              <a:t>https://www.nngroup.com/articles/ten-usability-heuristics/#poster</a:t>
            </a:r>
            <a:r>
              <a:rPr b="0" i="0" lang="en-US" sz="14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5"/>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02" name="Google Shape;202;p15"/>
          <p:cNvGrpSpPr/>
          <p:nvPr/>
        </p:nvGrpSpPr>
        <p:grpSpPr>
          <a:xfrm>
            <a:off x="1143" y="1"/>
            <a:ext cx="9141714" cy="5144351"/>
            <a:chOff x="0" y="0"/>
            <a:chExt cx="12188952" cy="6859135"/>
          </a:xfrm>
        </p:grpSpPr>
        <p:sp>
          <p:nvSpPr>
            <p:cNvPr id="203" name="Google Shape;203;p15"/>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4" name="Google Shape;204;p15"/>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5" name="Google Shape;205;p15"/>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6" name="Google Shape;206;p15"/>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7" name="Google Shape;207;p15"/>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 name="Google Shape;208;p15"/>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9" name="Google Shape;209;p15"/>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10" name="Google Shape;210;p15"/>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1" name="Google Shape;211;p15"/>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To rate Usability Problems?</a:t>
            </a:r>
            <a:endParaRPr sz="2300">
              <a:solidFill>
                <a:srgbClr val="FFFFFF"/>
              </a:solidFill>
            </a:endParaRPr>
          </a:p>
        </p:txBody>
      </p:sp>
      <p:sp>
        <p:nvSpPr>
          <p:cNvPr id="212" name="Google Shape;212;p15"/>
          <p:cNvSpPr txBox="1"/>
          <p:nvPr/>
        </p:nvSpPr>
        <p:spPr>
          <a:xfrm>
            <a:off x="4078519" y="529181"/>
            <a:ext cx="4205250" cy="2448225"/>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1500" u="none" cap="none" strike="noStrike">
                <a:solidFill>
                  <a:schemeClr val="dk1"/>
                </a:solidFill>
                <a:latin typeface="Calibri"/>
                <a:ea typeface="Calibri"/>
                <a:cs typeface="Calibri"/>
                <a:sym typeface="Calibri"/>
              </a:rPr>
              <a:t>How can we evaluate problems? </a:t>
            </a:r>
            <a:endParaRPr b="0"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Are all usability problems in our designs of similar quality and significance?</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200" u="none" cap="none" strike="noStrike">
                <a:solidFill>
                  <a:schemeClr val="dk1"/>
                </a:solidFill>
                <a:latin typeface="Calibri"/>
                <a:ea typeface="Calibri"/>
                <a:cs typeface="Calibri"/>
                <a:sym typeface="Calibri"/>
              </a:rPr>
              <a:t>Why? Why not?</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500" u="none" cap="none" strike="noStrike">
              <a:solidFill>
                <a:schemeClr val="dk1"/>
              </a:solidFill>
              <a:latin typeface="Calibri"/>
              <a:ea typeface="Calibri"/>
              <a:cs typeface="Calibri"/>
              <a:sym typeface="Calibri"/>
            </a:endParaRPr>
          </a:p>
          <a:p>
            <a:pPr indent="342900" lvl="0" marL="34290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pic>
        <p:nvPicPr>
          <p:cNvPr id="213" name="Google Shape;213;p15"/>
          <p:cNvPicPr preferRelativeResize="0"/>
          <p:nvPr/>
        </p:nvPicPr>
        <p:blipFill rotWithShape="1">
          <a:blip r:embed="rId3">
            <a:alphaModFix/>
          </a:blip>
          <a:srcRect b="0" l="0" r="0" t="0"/>
          <a:stretch/>
        </p:blipFill>
        <p:spPr>
          <a:xfrm>
            <a:off x="5991750" y="3339300"/>
            <a:ext cx="3150000" cy="18042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6"/>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20" name="Google Shape;220;p16"/>
          <p:cNvGrpSpPr/>
          <p:nvPr/>
        </p:nvGrpSpPr>
        <p:grpSpPr>
          <a:xfrm>
            <a:off x="1143" y="1"/>
            <a:ext cx="9141714" cy="5144351"/>
            <a:chOff x="0" y="0"/>
            <a:chExt cx="12188952" cy="6859135"/>
          </a:xfrm>
        </p:grpSpPr>
        <p:sp>
          <p:nvSpPr>
            <p:cNvPr id="221" name="Google Shape;221;p16"/>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2" name="Google Shape;222;p16"/>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3" name="Google Shape;223;p16"/>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4" name="Google Shape;224;p16"/>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5" name="Google Shape;225;p16"/>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6" name="Google Shape;226;p16"/>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7" name="Google Shape;227;p16"/>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28" name="Google Shape;228;p16"/>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9" name="Google Shape;229;p16"/>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To rate Usability Problems?</a:t>
            </a:r>
            <a:endParaRPr sz="2300">
              <a:solidFill>
                <a:srgbClr val="FFFFFF"/>
              </a:solidFill>
            </a:endParaRPr>
          </a:p>
        </p:txBody>
      </p:sp>
      <p:pic>
        <p:nvPicPr>
          <p:cNvPr id="230" name="Google Shape;230;p16"/>
          <p:cNvPicPr preferRelativeResize="0"/>
          <p:nvPr/>
        </p:nvPicPr>
        <p:blipFill rotWithShape="1">
          <a:blip r:embed="rId3">
            <a:alphaModFix/>
          </a:blip>
          <a:srcRect b="0" l="0" r="0" t="0"/>
          <a:stretch/>
        </p:blipFill>
        <p:spPr>
          <a:xfrm>
            <a:off x="3367314" y="983441"/>
            <a:ext cx="5617874" cy="2848329"/>
          </a:xfrm>
          <a:prstGeom prst="rect">
            <a:avLst/>
          </a:prstGeom>
          <a:noFill/>
          <a:ln cap="flat" cmpd="sng" w="19050">
            <a:solidFill>
              <a:schemeClr val="dk2"/>
            </a:solidFill>
            <a:prstDash val="solid"/>
            <a:round/>
            <a:headEnd len="sm" w="sm" type="none"/>
            <a:tailEnd len="sm" w="sm" type="none"/>
          </a:ln>
        </p:spPr>
      </p:pic>
      <p:sp>
        <p:nvSpPr>
          <p:cNvPr id="231" name="Google Shape;231;p16"/>
          <p:cNvSpPr txBox="1"/>
          <p:nvPr/>
        </p:nvSpPr>
        <p:spPr>
          <a:xfrm>
            <a:off x="5297400" y="4746427"/>
            <a:ext cx="3844350" cy="377775"/>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0" i="0" lang="en-US" sz="500" u="sng" cap="none" strike="noStrike">
                <a:solidFill>
                  <a:schemeClr val="hlink"/>
                </a:solidFill>
                <a:latin typeface="Arial"/>
                <a:ea typeface="Arial"/>
                <a:cs typeface="Arial"/>
                <a:sym typeface="Arial"/>
                <a:hlinkClick r:id="rId4"/>
              </a:rPr>
              <a:t>https://www.</a:t>
            </a:r>
            <a:r>
              <a:rPr b="1" i="0" lang="en-US" sz="500" u="sng" cap="none" strike="noStrike">
                <a:solidFill>
                  <a:schemeClr val="hlink"/>
                </a:solidFill>
                <a:latin typeface="Arial"/>
                <a:ea typeface="Arial"/>
                <a:cs typeface="Arial"/>
                <a:sym typeface="Arial"/>
                <a:hlinkClick r:id="rId5"/>
              </a:rPr>
              <a:t>minamarashi</a:t>
            </a:r>
            <a:r>
              <a:rPr b="0" i="0" lang="en-US" sz="500" u="sng" cap="none" strike="noStrike">
                <a:solidFill>
                  <a:schemeClr val="hlink"/>
                </a:solidFill>
                <a:latin typeface="Arial"/>
                <a:ea typeface="Arial"/>
                <a:cs typeface="Arial"/>
                <a:sym typeface="Arial"/>
                <a:hlinkClick r:id="rId6"/>
              </a:rPr>
              <a:t>.com/heuristic-evaluation</a:t>
            </a:r>
            <a:r>
              <a:rPr b="0" i="0" lang="en-US" sz="5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sp>
        <p:nvSpPr>
          <p:cNvPr id="232" name="Google Shape;232;p16"/>
          <p:cNvSpPr txBox="1"/>
          <p:nvPr/>
        </p:nvSpPr>
        <p:spPr>
          <a:xfrm>
            <a:off x="5222025" y="316294"/>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Rating Scale for Severity of Problems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7"/>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39" name="Google Shape;239;p17"/>
          <p:cNvGrpSpPr/>
          <p:nvPr/>
        </p:nvGrpSpPr>
        <p:grpSpPr>
          <a:xfrm>
            <a:off x="1143" y="1"/>
            <a:ext cx="9141714" cy="5144351"/>
            <a:chOff x="0" y="0"/>
            <a:chExt cx="12188952" cy="6859135"/>
          </a:xfrm>
        </p:grpSpPr>
        <p:sp>
          <p:nvSpPr>
            <p:cNvPr id="240" name="Google Shape;240;p17"/>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1" name="Google Shape;241;p17"/>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2" name="Google Shape;242;p17"/>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3" name="Google Shape;243;p17"/>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4" name="Google Shape;244;p17"/>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5" name="Google Shape;245;p17"/>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6" name="Google Shape;246;p17"/>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47" name="Google Shape;247;p17"/>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48" name="Google Shape;248;p17"/>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To rate Usability Problems?</a:t>
            </a:r>
            <a:endParaRPr sz="2300">
              <a:solidFill>
                <a:srgbClr val="FFFFFF"/>
              </a:solidFill>
            </a:endParaRPr>
          </a:p>
        </p:txBody>
      </p:sp>
      <p:pic>
        <p:nvPicPr>
          <p:cNvPr id="249" name="Google Shape;249;p17"/>
          <p:cNvPicPr preferRelativeResize="0"/>
          <p:nvPr/>
        </p:nvPicPr>
        <p:blipFill rotWithShape="1">
          <a:blip r:embed="rId3">
            <a:alphaModFix/>
          </a:blip>
          <a:srcRect b="0" l="0" r="0" t="0"/>
          <a:stretch/>
        </p:blipFill>
        <p:spPr>
          <a:xfrm>
            <a:off x="5221988" y="694069"/>
            <a:ext cx="3763200" cy="1381106"/>
          </a:xfrm>
          <a:prstGeom prst="rect">
            <a:avLst/>
          </a:prstGeom>
          <a:noFill/>
          <a:ln cap="flat" cmpd="sng" w="19050">
            <a:solidFill>
              <a:schemeClr val="dk2"/>
            </a:solidFill>
            <a:prstDash val="solid"/>
            <a:round/>
            <a:headEnd len="sm" w="sm" type="none"/>
            <a:tailEnd len="sm" w="sm" type="none"/>
          </a:ln>
        </p:spPr>
      </p:pic>
      <p:pic>
        <p:nvPicPr>
          <p:cNvPr id="250" name="Google Shape;250;p17"/>
          <p:cNvPicPr preferRelativeResize="0"/>
          <p:nvPr/>
        </p:nvPicPr>
        <p:blipFill rotWithShape="1">
          <a:blip r:embed="rId4">
            <a:alphaModFix/>
          </a:blip>
          <a:srcRect b="0" l="0" r="0" t="0"/>
          <a:stretch/>
        </p:blipFill>
        <p:spPr>
          <a:xfrm>
            <a:off x="5221988" y="2554136"/>
            <a:ext cx="3763201" cy="1894883"/>
          </a:xfrm>
          <a:prstGeom prst="rect">
            <a:avLst/>
          </a:prstGeom>
          <a:noFill/>
          <a:ln cap="flat" cmpd="sng" w="19050">
            <a:solidFill>
              <a:schemeClr val="dk2"/>
            </a:solidFill>
            <a:prstDash val="solid"/>
            <a:round/>
            <a:headEnd len="sm" w="sm" type="none"/>
            <a:tailEnd len="sm" w="sm" type="none"/>
          </a:ln>
        </p:spPr>
      </p:pic>
      <p:sp>
        <p:nvSpPr>
          <p:cNvPr id="251" name="Google Shape;251;p17"/>
          <p:cNvSpPr txBox="1"/>
          <p:nvPr/>
        </p:nvSpPr>
        <p:spPr>
          <a:xfrm>
            <a:off x="5150971" y="4399880"/>
            <a:ext cx="3763125" cy="4059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1" i="0" lang="en-US" sz="500" u="sng" cap="none" strike="noStrike">
                <a:solidFill>
                  <a:schemeClr val="hlink"/>
                </a:solidFill>
                <a:latin typeface="Arial"/>
                <a:ea typeface="Arial"/>
                <a:cs typeface="Arial"/>
                <a:sym typeface="Arial"/>
                <a:hlinkClick r:id="rId5"/>
              </a:rPr>
              <a:t>https://www.researchgate.net/figure/The-frequency-of-severity-of-problems-based-on-the-principles-of-heuristic-evaluation_tbl2_340895224</a:t>
            </a:r>
            <a:r>
              <a:rPr b="1" i="0" lang="en-US" sz="500" u="none" cap="none" strike="noStrike">
                <a:solidFill>
                  <a:srgbClr val="000000"/>
                </a:solidFill>
                <a:latin typeface="Arial"/>
                <a:ea typeface="Arial"/>
                <a:cs typeface="Arial"/>
                <a:sym typeface="Arial"/>
              </a:rPr>
              <a:t> </a:t>
            </a:r>
            <a:endParaRPr b="1" i="0" sz="500" u="none" cap="none" strike="noStrike">
              <a:solidFill>
                <a:srgbClr val="000000"/>
              </a:solidFill>
              <a:latin typeface="Arial"/>
              <a:ea typeface="Arial"/>
              <a:cs typeface="Arial"/>
              <a:sym typeface="Arial"/>
            </a:endParaRPr>
          </a:p>
        </p:txBody>
      </p:sp>
      <p:sp>
        <p:nvSpPr>
          <p:cNvPr id="252" name="Google Shape;252;p17"/>
          <p:cNvSpPr txBox="1"/>
          <p:nvPr/>
        </p:nvSpPr>
        <p:spPr>
          <a:xfrm>
            <a:off x="5153114" y="2030794"/>
            <a:ext cx="3844350" cy="377775"/>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0" i="0" lang="en-US" sz="500" u="sng" cap="none" strike="noStrike">
                <a:solidFill>
                  <a:schemeClr val="hlink"/>
                </a:solidFill>
                <a:latin typeface="Arial"/>
                <a:ea typeface="Arial"/>
                <a:cs typeface="Arial"/>
                <a:sym typeface="Arial"/>
                <a:hlinkClick r:id="rId6"/>
              </a:rPr>
              <a:t>https://www.</a:t>
            </a:r>
            <a:r>
              <a:rPr b="1" i="0" lang="en-US" sz="500" u="sng" cap="none" strike="noStrike">
                <a:solidFill>
                  <a:schemeClr val="hlink"/>
                </a:solidFill>
                <a:latin typeface="Arial"/>
                <a:ea typeface="Arial"/>
                <a:cs typeface="Arial"/>
                <a:sym typeface="Arial"/>
                <a:hlinkClick r:id="rId7"/>
              </a:rPr>
              <a:t>minamarashi</a:t>
            </a:r>
            <a:r>
              <a:rPr b="0" i="0" lang="en-US" sz="500" u="sng" cap="none" strike="noStrike">
                <a:solidFill>
                  <a:schemeClr val="hlink"/>
                </a:solidFill>
                <a:latin typeface="Arial"/>
                <a:ea typeface="Arial"/>
                <a:cs typeface="Arial"/>
                <a:sym typeface="Arial"/>
                <a:hlinkClick r:id="rId8"/>
              </a:rPr>
              <a:t>.com/heuristic-evaluation</a:t>
            </a:r>
            <a:r>
              <a:rPr b="0" i="0" lang="en-US" sz="5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sp>
        <p:nvSpPr>
          <p:cNvPr id="253" name="Google Shape;253;p17"/>
          <p:cNvSpPr txBox="1"/>
          <p:nvPr/>
        </p:nvSpPr>
        <p:spPr>
          <a:xfrm>
            <a:off x="5222025" y="316294"/>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Rating Scale for Severity of Problems</a:t>
            </a:r>
            <a:endParaRPr b="0" i="0" sz="1400" u="none" cap="none" strike="noStrike">
              <a:solidFill>
                <a:srgbClr val="000000"/>
              </a:solidFill>
              <a:latin typeface="Arial"/>
              <a:ea typeface="Arial"/>
              <a:cs typeface="Arial"/>
              <a:sym typeface="Arial"/>
            </a:endParaRPr>
          </a:p>
        </p:txBody>
      </p:sp>
      <p:sp>
        <p:nvSpPr>
          <p:cNvPr id="254" name="Google Shape;254;p17"/>
          <p:cNvSpPr txBox="1"/>
          <p:nvPr/>
        </p:nvSpPr>
        <p:spPr>
          <a:xfrm>
            <a:off x="5222025" y="2176369"/>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consolidated HE by Heuristics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8"/>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61" name="Google Shape;261;p18"/>
          <p:cNvGrpSpPr/>
          <p:nvPr/>
        </p:nvGrpSpPr>
        <p:grpSpPr>
          <a:xfrm>
            <a:off x="1143" y="1"/>
            <a:ext cx="9141714" cy="5144351"/>
            <a:chOff x="0" y="0"/>
            <a:chExt cx="12188952" cy="6859135"/>
          </a:xfrm>
        </p:grpSpPr>
        <p:sp>
          <p:nvSpPr>
            <p:cNvPr id="262" name="Google Shape;262;p18"/>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3" name="Google Shape;263;p18"/>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4" name="Google Shape;264;p18"/>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5" name="Google Shape;265;p18"/>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6" name="Google Shape;266;p18"/>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7" name="Google Shape;267;p18"/>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8" name="Google Shape;268;p18"/>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69" name="Google Shape;269;p18"/>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70" name="Google Shape;270;p18"/>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To rate Usability Problems?</a:t>
            </a:r>
            <a:endParaRPr sz="2300">
              <a:solidFill>
                <a:srgbClr val="FFFFFF"/>
              </a:solidFill>
            </a:endParaRPr>
          </a:p>
        </p:txBody>
      </p:sp>
      <p:sp>
        <p:nvSpPr>
          <p:cNvPr id="271" name="Google Shape;271;p18"/>
          <p:cNvSpPr txBox="1"/>
          <p:nvPr/>
        </p:nvSpPr>
        <p:spPr>
          <a:xfrm>
            <a:off x="3136031" y="0"/>
            <a:ext cx="1924425" cy="51435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Are the problems…</a:t>
            </a:r>
            <a:endParaRPr b="1"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 </a:t>
            </a:r>
            <a:r>
              <a:rPr b="1" i="0" lang="en-US" sz="1700" u="none" cap="none" strike="noStrike">
                <a:solidFill>
                  <a:schemeClr val="dk1"/>
                </a:solidFill>
                <a:latin typeface="Calibri"/>
                <a:ea typeface="Calibri"/>
                <a:cs typeface="Calibri"/>
                <a:sym typeface="Calibri"/>
              </a:rPr>
              <a:t>critically impeding</a:t>
            </a:r>
            <a:r>
              <a:rPr b="0" i="0" lang="en-US" sz="1700" u="none" cap="none" strike="noStrike">
                <a:solidFill>
                  <a:schemeClr val="dk1"/>
                </a:solidFill>
                <a:latin typeface="Calibri"/>
                <a:ea typeface="Calibri"/>
                <a:cs typeface="Calibri"/>
                <a:sym typeface="Calibri"/>
              </a:rPr>
              <a:t> the user / </a:t>
            </a:r>
            <a:r>
              <a:rPr b="1" i="0" lang="en-US" sz="1700" u="none" cap="none" strike="noStrike">
                <a:solidFill>
                  <a:schemeClr val="dk1"/>
                </a:solidFill>
                <a:latin typeface="Calibri"/>
                <a:ea typeface="Calibri"/>
                <a:cs typeface="Calibri"/>
                <a:sym typeface="Calibri"/>
              </a:rPr>
              <a:t>preventing </a:t>
            </a:r>
            <a:r>
              <a:rPr b="0" i="0" lang="en-US" sz="1700" u="none" cap="none" strike="noStrike">
                <a:solidFill>
                  <a:schemeClr val="dk1"/>
                </a:solidFill>
                <a:latin typeface="Calibri"/>
                <a:ea typeface="Calibri"/>
                <a:cs typeface="Calibri"/>
                <a:sym typeface="Calibri"/>
              </a:rPr>
              <a:t>the user from </a:t>
            </a:r>
            <a:r>
              <a:rPr b="1" i="0" lang="en-US" sz="1700" u="none" cap="none" strike="noStrike">
                <a:solidFill>
                  <a:schemeClr val="dk1"/>
                </a:solidFill>
                <a:latin typeface="Calibri"/>
                <a:ea typeface="Calibri"/>
                <a:cs typeface="Calibri"/>
                <a:sym typeface="Calibri"/>
              </a:rPr>
              <a:t>succeeding </a:t>
            </a:r>
            <a:r>
              <a:rPr b="0" i="0" lang="en-US" sz="1700" u="none" cap="none" strike="noStrike">
                <a:solidFill>
                  <a:schemeClr val="dk1"/>
                </a:solidFill>
                <a:latin typeface="Calibri"/>
                <a:ea typeface="Calibri"/>
                <a:cs typeface="Calibri"/>
                <a:sym typeface="Calibri"/>
              </a:rPr>
              <a:t>in their main task?</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pic>
        <p:nvPicPr>
          <p:cNvPr id="272" name="Google Shape;272;p18"/>
          <p:cNvPicPr preferRelativeResize="0"/>
          <p:nvPr/>
        </p:nvPicPr>
        <p:blipFill rotWithShape="1">
          <a:blip r:embed="rId3">
            <a:alphaModFix/>
          </a:blip>
          <a:srcRect b="0" l="0" r="0" t="0"/>
          <a:stretch/>
        </p:blipFill>
        <p:spPr>
          <a:xfrm>
            <a:off x="5221988" y="694069"/>
            <a:ext cx="3763200" cy="1381106"/>
          </a:xfrm>
          <a:prstGeom prst="rect">
            <a:avLst/>
          </a:prstGeom>
          <a:noFill/>
          <a:ln cap="flat" cmpd="sng" w="19050">
            <a:solidFill>
              <a:schemeClr val="dk2"/>
            </a:solidFill>
            <a:prstDash val="solid"/>
            <a:round/>
            <a:headEnd len="sm" w="sm" type="none"/>
            <a:tailEnd len="sm" w="sm" type="none"/>
          </a:ln>
        </p:spPr>
      </p:pic>
      <p:pic>
        <p:nvPicPr>
          <p:cNvPr id="273" name="Google Shape;273;p18"/>
          <p:cNvPicPr preferRelativeResize="0"/>
          <p:nvPr/>
        </p:nvPicPr>
        <p:blipFill rotWithShape="1">
          <a:blip r:embed="rId4">
            <a:alphaModFix/>
          </a:blip>
          <a:srcRect b="0" l="0" r="0" t="0"/>
          <a:stretch/>
        </p:blipFill>
        <p:spPr>
          <a:xfrm>
            <a:off x="5221988" y="2554136"/>
            <a:ext cx="3763201" cy="1894883"/>
          </a:xfrm>
          <a:prstGeom prst="rect">
            <a:avLst/>
          </a:prstGeom>
          <a:noFill/>
          <a:ln cap="flat" cmpd="sng" w="19050">
            <a:solidFill>
              <a:schemeClr val="dk2"/>
            </a:solidFill>
            <a:prstDash val="solid"/>
            <a:round/>
            <a:headEnd len="sm" w="sm" type="none"/>
            <a:tailEnd len="sm" w="sm" type="none"/>
          </a:ln>
        </p:spPr>
      </p:pic>
      <p:sp>
        <p:nvSpPr>
          <p:cNvPr id="274" name="Google Shape;274;p18"/>
          <p:cNvSpPr txBox="1"/>
          <p:nvPr/>
        </p:nvSpPr>
        <p:spPr>
          <a:xfrm>
            <a:off x="5150971" y="4399880"/>
            <a:ext cx="3763125" cy="4059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1" i="0" lang="en-US" sz="500" u="sng" cap="none" strike="noStrike">
                <a:solidFill>
                  <a:schemeClr val="hlink"/>
                </a:solidFill>
                <a:latin typeface="Arial"/>
                <a:ea typeface="Arial"/>
                <a:cs typeface="Arial"/>
                <a:sym typeface="Arial"/>
                <a:hlinkClick r:id="rId5"/>
              </a:rPr>
              <a:t>https://www.researchgate.net/figure/The-frequency-of-severity-of-problems-based-on-the-principles-of-heuristic-evaluation_tbl2_340895224</a:t>
            </a:r>
            <a:r>
              <a:rPr b="1" i="0" lang="en-US" sz="500" u="none" cap="none" strike="noStrike">
                <a:solidFill>
                  <a:srgbClr val="000000"/>
                </a:solidFill>
                <a:latin typeface="Arial"/>
                <a:ea typeface="Arial"/>
                <a:cs typeface="Arial"/>
                <a:sym typeface="Arial"/>
              </a:rPr>
              <a:t> </a:t>
            </a:r>
            <a:endParaRPr b="1" i="0" sz="500" u="none" cap="none" strike="noStrike">
              <a:solidFill>
                <a:srgbClr val="000000"/>
              </a:solidFill>
              <a:latin typeface="Arial"/>
              <a:ea typeface="Arial"/>
              <a:cs typeface="Arial"/>
              <a:sym typeface="Arial"/>
            </a:endParaRPr>
          </a:p>
        </p:txBody>
      </p:sp>
      <p:sp>
        <p:nvSpPr>
          <p:cNvPr id="275" name="Google Shape;275;p18"/>
          <p:cNvSpPr txBox="1"/>
          <p:nvPr/>
        </p:nvSpPr>
        <p:spPr>
          <a:xfrm>
            <a:off x="5153114" y="2030794"/>
            <a:ext cx="3844350" cy="377775"/>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0" i="0" lang="en-US" sz="500" u="sng" cap="none" strike="noStrike">
                <a:solidFill>
                  <a:schemeClr val="hlink"/>
                </a:solidFill>
                <a:latin typeface="Arial"/>
                <a:ea typeface="Arial"/>
                <a:cs typeface="Arial"/>
                <a:sym typeface="Arial"/>
                <a:hlinkClick r:id="rId6"/>
              </a:rPr>
              <a:t>https://www.</a:t>
            </a:r>
            <a:r>
              <a:rPr b="1" i="0" lang="en-US" sz="500" u="sng" cap="none" strike="noStrike">
                <a:solidFill>
                  <a:schemeClr val="hlink"/>
                </a:solidFill>
                <a:latin typeface="Arial"/>
                <a:ea typeface="Arial"/>
                <a:cs typeface="Arial"/>
                <a:sym typeface="Arial"/>
                <a:hlinkClick r:id="rId7"/>
              </a:rPr>
              <a:t>minamarashi</a:t>
            </a:r>
            <a:r>
              <a:rPr b="0" i="0" lang="en-US" sz="500" u="sng" cap="none" strike="noStrike">
                <a:solidFill>
                  <a:schemeClr val="hlink"/>
                </a:solidFill>
                <a:latin typeface="Arial"/>
                <a:ea typeface="Arial"/>
                <a:cs typeface="Arial"/>
                <a:sym typeface="Arial"/>
                <a:hlinkClick r:id="rId8"/>
              </a:rPr>
              <a:t>.com/heuristic-evaluation</a:t>
            </a:r>
            <a:r>
              <a:rPr b="0" i="0" lang="en-US" sz="5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sp>
        <p:nvSpPr>
          <p:cNvPr id="276" name="Google Shape;276;p18"/>
          <p:cNvSpPr txBox="1"/>
          <p:nvPr/>
        </p:nvSpPr>
        <p:spPr>
          <a:xfrm>
            <a:off x="5222025" y="316294"/>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Rating Scale for Severity of Problems</a:t>
            </a:r>
            <a:endParaRPr b="0" i="0" sz="1400" u="none" cap="none" strike="noStrike">
              <a:solidFill>
                <a:srgbClr val="000000"/>
              </a:solidFill>
              <a:latin typeface="Arial"/>
              <a:ea typeface="Arial"/>
              <a:cs typeface="Arial"/>
              <a:sym typeface="Arial"/>
            </a:endParaRPr>
          </a:p>
        </p:txBody>
      </p:sp>
      <p:sp>
        <p:nvSpPr>
          <p:cNvPr id="277" name="Google Shape;277;p18"/>
          <p:cNvSpPr txBox="1"/>
          <p:nvPr/>
        </p:nvSpPr>
        <p:spPr>
          <a:xfrm>
            <a:off x="5222025" y="2176369"/>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consolidated HE by Heuristics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9"/>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84" name="Google Shape;284;p19"/>
          <p:cNvGrpSpPr/>
          <p:nvPr/>
        </p:nvGrpSpPr>
        <p:grpSpPr>
          <a:xfrm>
            <a:off x="1143" y="1"/>
            <a:ext cx="9141714" cy="5144351"/>
            <a:chOff x="0" y="0"/>
            <a:chExt cx="12188952" cy="6859135"/>
          </a:xfrm>
        </p:grpSpPr>
        <p:sp>
          <p:nvSpPr>
            <p:cNvPr id="285" name="Google Shape;285;p19"/>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6" name="Google Shape;286;p19"/>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7" name="Google Shape;287;p19"/>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8" name="Google Shape;288;p19"/>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9" name="Google Shape;289;p19"/>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0" name="Google Shape;290;p19"/>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1" name="Google Shape;291;p19"/>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292" name="Google Shape;292;p19"/>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3" name="Google Shape;293;p19"/>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To rate Usability Problems?</a:t>
            </a:r>
            <a:endParaRPr sz="2300">
              <a:solidFill>
                <a:srgbClr val="FFFFFF"/>
              </a:solidFill>
            </a:endParaRPr>
          </a:p>
        </p:txBody>
      </p:sp>
      <p:sp>
        <p:nvSpPr>
          <p:cNvPr id="294" name="Google Shape;294;p19"/>
          <p:cNvSpPr txBox="1"/>
          <p:nvPr/>
        </p:nvSpPr>
        <p:spPr>
          <a:xfrm>
            <a:off x="3136031" y="0"/>
            <a:ext cx="1924425" cy="51435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Are the problems…</a:t>
            </a:r>
            <a:endParaRPr b="1"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 </a:t>
            </a:r>
            <a:r>
              <a:rPr b="1" i="0" lang="en-US" sz="1700" u="none" cap="none" strike="noStrike">
                <a:solidFill>
                  <a:schemeClr val="dk1"/>
                </a:solidFill>
                <a:latin typeface="Calibri"/>
                <a:ea typeface="Calibri"/>
                <a:cs typeface="Calibri"/>
                <a:sym typeface="Calibri"/>
              </a:rPr>
              <a:t>critically impeding</a:t>
            </a:r>
            <a:r>
              <a:rPr b="0" i="0" lang="en-US" sz="1700" u="none" cap="none" strike="noStrike">
                <a:solidFill>
                  <a:schemeClr val="dk1"/>
                </a:solidFill>
                <a:latin typeface="Calibri"/>
                <a:ea typeface="Calibri"/>
                <a:cs typeface="Calibri"/>
                <a:sym typeface="Calibri"/>
              </a:rPr>
              <a:t> the user / </a:t>
            </a:r>
            <a:r>
              <a:rPr b="1" i="0" lang="en-US" sz="1700" u="none" cap="none" strike="noStrike">
                <a:solidFill>
                  <a:schemeClr val="dk1"/>
                </a:solidFill>
                <a:latin typeface="Calibri"/>
                <a:ea typeface="Calibri"/>
                <a:cs typeface="Calibri"/>
                <a:sym typeface="Calibri"/>
              </a:rPr>
              <a:t>preventing </a:t>
            </a:r>
            <a:r>
              <a:rPr b="0" i="0" lang="en-US" sz="1700" u="none" cap="none" strike="noStrike">
                <a:solidFill>
                  <a:schemeClr val="dk1"/>
                </a:solidFill>
                <a:latin typeface="Calibri"/>
                <a:ea typeface="Calibri"/>
                <a:cs typeface="Calibri"/>
                <a:sym typeface="Calibri"/>
              </a:rPr>
              <a:t>the user from </a:t>
            </a:r>
            <a:r>
              <a:rPr b="1" i="0" lang="en-US" sz="1700" u="none" cap="none" strike="noStrike">
                <a:solidFill>
                  <a:schemeClr val="dk1"/>
                </a:solidFill>
                <a:latin typeface="Calibri"/>
                <a:ea typeface="Calibri"/>
                <a:cs typeface="Calibri"/>
                <a:sym typeface="Calibri"/>
              </a:rPr>
              <a:t>succeeding </a:t>
            </a:r>
            <a:r>
              <a:rPr b="0" i="0" lang="en-US" sz="1700" u="none" cap="none" strike="noStrike">
                <a:solidFill>
                  <a:schemeClr val="dk1"/>
                </a:solidFill>
                <a:latin typeface="Calibri"/>
                <a:ea typeface="Calibri"/>
                <a:cs typeface="Calibri"/>
                <a:sym typeface="Calibri"/>
              </a:rPr>
              <a:t>in their main task?</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 </a:t>
            </a:r>
            <a:r>
              <a:rPr b="1" i="0" lang="en-US" sz="1700" u="none" cap="none" strike="noStrike">
                <a:solidFill>
                  <a:schemeClr val="dk1"/>
                </a:solidFill>
                <a:latin typeface="Calibri"/>
                <a:ea typeface="Calibri"/>
                <a:cs typeface="Calibri"/>
                <a:sym typeface="Calibri"/>
              </a:rPr>
              <a:t>breaking the flow</a:t>
            </a:r>
            <a:r>
              <a:rPr b="0" i="0" lang="en-US" sz="1700" u="none" cap="none" strike="noStrike">
                <a:solidFill>
                  <a:schemeClr val="dk1"/>
                </a:solidFill>
                <a:latin typeface="Calibri"/>
                <a:ea typeface="Calibri"/>
                <a:cs typeface="Calibri"/>
                <a:sym typeface="Calibri"/>
              </a:rPr>
              <a:t> and the user can’t recover?</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pic>
        <p:nvPicPr>
          <p:cNvPr id="295" name="Google Shape;295;p19"/>
          <p:cNvPicPr preferRelativeResize="0"/>
          <p:nvPr/>
        </p:nvPicPr>
        <p:blipFill rotWithShape="1">
          <a:blip r:embed="rId3">
            <a:alphaModFix/>
          </a:blip>
          <a:srcRect b="0" l="0" r="0" t="0"/>
          <a:stretch/>
        </p:blipFill>
        <p:spPr>
          <a:xfrm>
            <a:off x="5221988" y="694069"/>
            <a:ext cx="3763200" cy="1381106"/>
          </a:xfrm>
          <a:prstGeom prst="rect">
            <a:avLst/>
          </a:prstGeom>
          <a:noFill/>
          <a:ln cap="flat" cmpd="sng" w="19050">
            <a:solidFill>
              <a:schemeClr val="dk2"/>
            </a:solidFill>
            <a:prstDash val="solid"/>
            <a:round/>
            <a:headEnd len="sm" w="sm" type="none"/>
            <a:tailEnd len="sm" w="sm" type="none"/>
          </a:ln>
        </p:spPr>
      </p:pic>
      <p:pic>
        <p:nvPicPr>
          <p:cNvPr id="296" name="Google Shape;296;p19"/>
          <p:cNvPicPr preferRelativeResize="0"/>
          <p:nvPr/>
        </p:nvPicPr>
        <p:blipFill rotWithShape="1">
          <a:blip r:embed="rId4">
            <a:alphaModFix/>
          </a:blip>
          <a:srcRect b="0" l="0" r="0" t="0"/>
          <a:stretch/>
        </p:blipFill>
        <p:spPr>
          <a:xfrm>
            <a:off x="5221988" y="2554136"/>
            <a:ext cx="3763201" cy="1894883"/>
          </a:xfrm>
          <a:prstGeom prst="rect">
            <a:avLst/>
          </a:prstGeom>
          <a:noFill/>
          <a:ln cap="flat" cmpd="sng" w="19050">
            <a:solidFill>
              <a:schemeClr val="dk2"/>
            </a:solidFill>
            <a:prstDash val="solid"/>
            <a:round/>
            <a:headEnd len="sm" w="sm" type="none"/>
            <a:tailEnd len="sm" w="sm" type="none"/>
          </a:ln>
        </p:spPr>
      </p:pic>
      <p:sp>
        <p:nvSpPr>
          <p:cNvPr id="297" name="Google Shape;297;p19"/>
          <p:cNvSpPr txBox="1"/>
          <p:nvPr/>
        </p:nvSpPr>
        <p:spPr>
          <a:xfrm>
            <a:off x="5150971" y="4399880"/>
            <a:ext cx="3763125" cy="4059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1" i="0" lang="en-US" sz="500" u="sng" cap="none" strike="noStrike">
                <a:solidFill>
                  <a:schemeClr val="hlink"/>
                </a:solidFill>
                <a:latin typeface="Arial"/>
                <a:ea typeface="Arial"/>
                <a:cs typeface="Arial"/>
                <a:sym typeface="Arial"/>
                <a:hlinkClick r:id="rId5"/>
              </a:rPr>
              <a:t>https://www.researchgate.net/figure/The-frequency-of-severity-of-problems-based-on-the-principles-of-heuristic-evaluation_tbl2_340895224</a:t>
            </a:r>
            <a:r>
              <a:rPr b="1" i="0" lang="en-US" sz="500" u="none" cap="none" strike="noStrike">
                <a:solidFill>
                  <a:srgbClr val="000000"/>
                </a:solidFill>
                <a:latin typeface="Arial"/>
                <a:ea typeface="Arial"/>
                <a:cs typeface="Arial"/>
                <a:sym typeface="Arial"/>
              </a:rPr>
              <a:t> </a:t>
            </a:r>
            <a:endParaRPr b="1" i="0" sz="500" u="none" cap="none" strike="noStrike">
              <a:solidFill>
                <a:srgbClr val="000000"/>
              </a:solidFill>
              <a:latin typeface="Arial"/>
              <a:ea typeface="Arial"/>
              <a:cs typeface="Arial"/>
              <a:sym typeface="Arial"/>
            </a:endParaRPr>
          </a:p>
        </p:txBody>
      </p:sp>
      <p:sp>
        <p:nvSpPr>
          <p:cNvPr id="298" name="Google Shape;298;p19"/>
          <p:cNvSpPr txBox="1"/>
          <p:nvPr/>
        </p:nvSpPr>
        <p:spPr>
          <a:xfrm>
            <a:off x="5153114" y="2030794"/>
            <a:ext cx="3844350" cy="377775"/>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0" i="0" lang="en-US" sz="500" u="sng" cap="none" strike="noStrike">
                <a:solidFill>
                  <a:schemeClr val="hlink"/>
                </a:solidFill>
                <a:latin typeface="Arial"/>
                <a:ea typeface="Arial"/>
                <a:cs typeface="Arial"/>
                <a:sym typeface="Arial"/>
                <a:hlinkClick r:id="rId6"/>
              </a:rPr>
              <a:t>https://www.</a:t>
            </a:r>
            <a:r>
              <a:rPr b="1" i="0" lang="en-US" sz="500" u="sng" cap="none" strike="noStrike">
                <a:solidFill>
                  <a:schemeClr val="hlink"/>
                </a:solidFill>
                <a:latin typeface="Arial"/>
                <a:ea typeface="Arial"/>
                <a:cs typeface="Arial"/>
                <a:sym typeface="Arial"/>
                <a:hlinkClick r:id="rId7"/>
              </a:rPr>
              <a:t>minamarashi</a:t>
            </a:r>
            <a:r>
              <a:rPr b="0" i="0" lang="en-US" sz="500" u="sng" cap="none" strike="noStrike">
                <a:solidFill>
                  <a:schemeClr val="hlink"/>
                </a:solidFill>
                <a:latin typeface="Arial"/>
                <a:ea typeface="Arial"/>
                <a:cs typeface="Arial"/>
                <a:sym typeface="Arial"/>
                <a:hlinkClick r:id="rId8"/>
              </a:rPr>
              <a:t>.com/heuristic-evaluation</a:t>
            </a:r>
            <a:r>
              <a:rPr b="0" i="0" lang="en-US" sz="5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sp>
        <p:nvSpPr>
          <p:cNvPr id="299" name="Google Shape;299;p19"/>
          <p:cNvSpPr txBox="1"/>
          <p:nvPr/>
        </p:nvSpPr>
        <p:spPr>
          <a:xfrm>
            <a:off x="5222025" y="316294"/>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Rating Scale for Severity of Problems</a:t>
            </a:r>
            <a:endParaRPr b="0" i="0" sz="1400" u="none" cap="none" strike="noStrike">
              <a:solidFill>
                <a:srgbClr val="000000"/>
              </a:solidFill>
              <a:latin typeface="Arial"/>
              <a:ea typeface="Arial"/>
              <a:cs typeface="Arial"/>
              <a:sym typeface="Arial"/>
            </a:endParaRPr>
          </a:p>
        </p:txBody>
      </p:sp>
      <p:sp>
        <p:nvSpPr>
          <p:cNvPr id="300" name="Google Shape;300;p19"/>
          <p:cNvSpPr txBox="1"/>
          <p:nvPr/>
        </p:nvSpPr>
        <p:spPr>
          <a:xfrm>
            <a:off x="5222025" y="2176369"/>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consolidated HE by Heuristics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graphicFrame>
        <p:nvGraphicFramePr>
          <p:cNvPr id="73" name="Google Shape;73;p2"/>
          <p:cNvGraphicFramePr/>
          <p:nvPr/>
        </p:nvGraphicFramePr>
        <p:xfrm>
          <a:off x="914400" y="834926"/>
          <a:ext cx="3000000" cy="3000000"/>
        </p:xfrm>
        <a:graphic>
          <a:graphicData uri="http://schemas.openxmlformats.org/drawingml/2006/table">
            <a:tbl>
              <a:tblPr>
                <a:noFill/>
                <a:tableStyleId>{DCBB528A-7D00-4A1C-83FA-08FBD956C6FC}</a:tableStyleId>
              </a:tblPr>
              <a:tblGrid>
                <a:gridCol w="3753300"/>
                <a:gridCol w="3561900"/>
              </a:tblGrid>
              <a:tr h="722850">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Inspection methods</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User testing</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71700">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Evaluate the prototype </a:t>
                      </a:r>
                      <a:r>
                        <a:rPr b="1" lang="en-US" sz="1800" u="none" cap="none" strike="noStrike">
                          <a:solidFill>
                            <a:schemeClr val="dk1"/>
                          </a:solidFill>
                        </a:rPr>
                        <a:t>without users </a:t>
                      </a:r>
                      <a:r>
                        <a:rPr lang="en-US" sz="1800" u="none" cap="none" strike="noStrike">
                          <a:solidFill>
                            <a:schemeClr val="dk1"/>
                          </a:solidFill>
                        </a:rPr>
                        <a:t>(e.g. Heuristic Evaluation)</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i="1" sz="18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rPr b="1" i="1" lang="en-US" sz="1800" u="none" cap="none" strike="noStrike">
                          <a:solidFill>
                            <a:schemeClr val="dk1"/>
                          </a:solidFill>
                        </a:rPr>
                        <a:t>Guess </a:t>
                      </a:r>
                      <a:r>
                        <a:rPr lang="en-US" sz="1800" u="none" cap="none" strike="noStrike">
                          <a:solidFill>
                            <a:schemeClr val="dk1"/>
                          </a:solidFill>
                          <a:latin typeface="Calibri"/>
                          <a:ea typeface="Calibri"/>
                          <a:cs typeface="Calibri"/>
                          <a:sym typeface="Calibri"/>
                        </a:rPr>
                        <a:t>how users could use the interfaces</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Evaluate the prototype </a:t>
                      </a:r>
                      <a:r>
                        <a:rPr b="1" lang="en-US" sz="1800" u="none" cap="none" strike="noStrike">
                          <a:solidFill>
                            <a:schemeClr val="dk1"/>
                          </a:solidFill>
                        </a:rPr>
                        <a:t>with users </a:t>
                      </a:r>
                      <a:endParaRPr b="1" sz="11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i="1" sz="18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i="1" sz="18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rPr b="1" i="1" lang="en-US" sz="1800" u="none" cap="none" strike="noStrike">
                          <a:solidFill>
                            <a:schemeClr val="dk1"/>
                          </a:solidFill>
                        </a:rPr>
                        <a:t>Observe </a:t>
                      </a:r>
                      <a:r>
                        <a:rPr lang="en-US" sz="1800" u="none" cap="none" strike="noStrike">
                          <a:solidFill>
                            <a:schemeClr val="dk1"/>
                          </a:solidFill>
                          <a:latin typeface="Calibri"/>
                          <a:ea typeface="Calibri"/>
                          <a:cs typeface="Calibri"/>
                          <a:sym typeface="Calibri"/>
                        </a:rPr>
                        <a:t>how users use the interfaces</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0"/>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07" name="Google Shape;307;p20"/>
          <p:cNvGrpSpPr/>
          <p:nvPr/>
        </p:nvGrpSpPr>
        <p:grpSpPr>
          <a:xfrm>
            <a:off x="1143" y="1"/>
            <a:ext cx="9141714" cy="5144351"/>
            <a:chOff x="0" y="0"/>
            <a:chExt cx="12188952" cy="6859135"/>
          </a:xfrm>
        </p:grpSpPr>
        <p:sp>
          <p:nvSpPr>
            <p:cNvPr id="308" name="Google Shape;308;p20"/>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9" name="Google Shape;309;p20"/>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0" name="Google Shape;310;p20"/>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1" name="Google Shape;311;p20"/>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2" name="Google Shape;312;p20"/>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3" name="Google Shape;313;p20"/>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4" name="Google Shape;314;p20"/>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15" name="Google Shape;315;p20"/>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6" name="Google Shape;316;p20"/>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How?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To rate Usability Problems?</a:t>
            </a:r>
            <a:endParaRPr sz="2300">
              <a:solidFill>
                <a:srgbClr val="FFFFFF"/>
              </a:solidFill>
            </a:endParaRPr>
          </a:p>
        </p:txBody>
      </p:sp>
      <p:sp>
        <p:nvSpPr>
          <p:cNvPr id="317" name="Google Shape;317;p20"/>
          <p:cNvSpPr txBox="1"/>
          <p:nvPr/>
        </p:nvSpPr>
        <p:spPr>
          <a:xfrm>
            <a:off x="3136031" y="0"/>
            <a:ext cx="1924425" cy="51435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t/>
            </a:r>
            <a:endParaRPr b="1"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Are the problems…</a:t>
            </a:r>
            <a:endParaRPr b="1"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 </a:t>
            </a:r>
            <a:r>
              <a:rPr b="1" i="0" lang="en-US" sz="1700" u="none" cap="none" strike="noStrike">
                <a:solidFill>
                  <a:schemeClr val="dk1"/>
                </a:solidFill>
                <a:latin typeface="Calibri"/>
                <a:ea typeface="Calibri"/>
                <a:cs typeface="Calibri"/>
                <a:sym typeface="Calibri"/>
              </a:rPr>
              <a:t>critically impeding</a:t>
            </a:r>
            <a:r>
              <a:rPr b="0" i="0" lang="en-US" sz="1700" u="none" cap="none" strike="noStrike">
                <a:solidFill>
                  <a:schemeClr val="dk1"/>
                </a:solidFill>
                <a:latin typeface="Calibri"/>
                <a:ea typeface="Calibri"/>
                <a:cs typeface="Calibri"/>
                <a:sym typeface="Calibri"/>
              </a:rPr>
              <a:t> the user / </a:t>
            </a:r>
            <a:r>
              <a:rPr b="1" i="0" lang="en-US" sz="1700" u="none" cap="none" strike="noStrike">
                <a:solidFill>
                  <a:schemeClr val="dk1"/>
                </a:solidFill>
                <a:latin typeface="Calibri"/>
                <a:ea typeface="Calibri"/>
                <a:cs typeface="Calibri"/>
                <a:sym typeface="Calibri"/>
              </a:rPr>
              <a:t>preventing </a:t>
            </a:r>
            <a:r>
              <a:rPr b="0" i="0" lang="en-US" sz="1700" u="none" cap="none" strike="noStrike">
                <a:solidFill>
                  <a:schemeClr val="dk1"/>
                </a:solidFill>
                <a:latin typeface="Calibri"/>
                <a:ea typeface="Calibri"/>
                <a:cs typeface="Calibri"/>
                <a:sym typeface="Calibri"/>
              </a:rPr>
              <a:t>the user from </a:t>
            </a:r>
            <a:r>
              <a:rPr b="1" i="0" lang="en-US" sz="1700" u="none" cap="none" strike="noStrike">
                <a:solidFill>
                  <a:schemeClr val="dk1"/>
                </a:solidFill>
                <a:latin typeface="Calibri"/>
                <a:ea typeface="Calibri"/>
                <a:cs typeface="Calibri"/>
                <a:sym typeface="Calibri"/>
              </a:rPr>
              <a:t>succeeding </a:t>
            </a:r>
            <a:r>
              <a:rPr b="0" i="0" lang="en-US" sz="1700" u="none" cap="none" strike="noStrike">
                <a:solidFill>
                  <a:schemeClr val="dk1"/>
                </a:solidFill>
                <a:latin typeface="Calibri"/>
                <a:ea typeface="Calibri"/>
                <a:cs typeface="Calibri"/>
                <a:sym typeface="Calibri"/>
              </a:rPr>
              <a:t>in their main task?</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 </a:t>
            </a:r>
            <a:r>
              <a:rPr b="1" i="0" lang="en-US" sz="1700" u="none" cap="none" strike="noStrike">
                <a:solidFill>
                  <a:schemeClr val="dk1"/>
                </a:solidFill>
                <a:latin typeface="Calibri"/>
                <a:ea typeface="Calibri"/>
                <a:cs typeface="Calibri"/>
                <a:sym typeface="Calibri"/>
              </a:rPr>
              <a:t>breaking the flow</a:t>
            </a:r>
            <a:r>
              <a:rPr b="0" i="0" lang="en-US" sz="1700" u="none" cap="none" strike="noStrike">
                <a:solidFill>
                  <a:schemeClr val="dk1"/>
                </a:solidFill>
                <a:latin typeface="Calibri"/>
                <a:ea typeface="Calibri"/>
                <a:cs typeface="Calibri"/>
                <a:sym typeface="Calibri"/>
              </a:rPr>
              <a:t> and the user can’t recover?</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700" u="none" cap="none" strike="noStrike">
                <a:solidFill>
                  <a:schemeClr val="dk1"/>
                </a:solidFill>
                <a:latin typeface="Calibri"/>
                <a:ea typeface="Calibri"/>
                <a:cs typeface="Calibri"/>
                <a:sym typeface="Calibri"/>
              </a:rPr>
              <a:t>- … </a:t>
            </a:r>
            <a:r>
              <a:rPr b="1" i="0" lang="en-US" sz="1700" u="none" cap="none" strike="noStrike">
                <a:solidFill>
                  <a:schemeClr val="dk1"/>
                </a:solidFill>
                <a:latin typeface="Calibri"/>
                <a:ea typeface="Calibri"/>
                <a:cs typeface="Calibri"/>
                <a:sym typeface="Calibri"/>
              </a:rPr>
              <a:t>slowing down the user</a:t>
            </a:r>
            <a:r>
              <a:rPr b="0" i="0" lang="en-US" sz="1700" u="none" cap="none" strike="noStrike">
                <a:solidFill>
                  <a:schemeClr val="dk1"/>
                </a:solidFill>
                <a:latin typeface="Calibri"/>
                <a:ea typeface="Calibri"/>
                <a:cs typeface="Calibri"/>
                <a:sym typeface="Calibri"/>
              </a:rPr>
              <a:t>, but still allowing them to complete the task?</a:t>
            </a:r>
            <a:endParaRPr b="0" i="0" sz="1400" u="none" cap="none" strike="noStrike">
              <a:solidFill>
                <a:schemeClr val="dk1"/>
              </a:solidFill>
              <a:latin typeface="Calibri"/>
              <a:ea typeface="Calibri"/>
              <a:cs typeface="Calibri"/>
              <a:sym typeface="Calibri"/>
            </a:endParaRPr>
          </a:p>
        </p:txBody>
      </p:sp>
      <p:pic>
        <p:nvPicPr>
          <p:cNvPr id="318" name="Google Shape;318;p20"/>
          <p:cNvPicPr preferRelativeResize="0"/>
          <p:nvPr/>
        </p:nvPicPr>
        <p:blipFill rotWithShape="1">
          <a:blip r:embed="rId3">
            <a:alphaModFix/>
          </a:blip>
          <a:srcRect b="0" l="0" r="0" t="0"/>
          <a:stretch/>
        </p:blipFill>
        <p:spPr>
          <a:xfrm>
            <a:off x="5221988" y="694069"/>
            <a:ext cx="3763200" cy="1381106"/>
          </a:xfrm>
          <a:prstGeom prst="rect">
            <a:avLst/>
          </a:prstGeom>
          <a:noFill/>
          <a:ln cap="flat" cmpd="sng" w="19050">
            <a:solidFill>
              <a:schemeClr val="dk2"/>
            </a:solidFill>
            <a:prstDash val="solid"/>
            <a:round/>
            <a:headEnd len="sm" w="sm" type="none"/>
            <a:tailEnd len="sm" w="sm" type="none"/>
          </a:ln>
        </p:spPr>
      </p:pic>
      <p:pic>
        <p:nvPicPr>
          <p:cNvPr id="319" name="Google Shape;319;p20"/>
          <p:cNvPicPr preferRelativeResize="0"/>
          <p:nvPr/>
        </p:nvPicPr>
        <p:blipFill rotWithShape="1">
          <a:blip r:embed="rId4">
            <a:alphaModFix/>
          </a:blip>
          <a:srcRect b="0" l="0" r="0" t="0"/>
          <a:stretch/>
        </p:blipFill>
        <p:spPr>
          <a:xfrm>
            <a:off x="5221988" y="2554136"/>
            <a:ext cx="3763201" cy="1894883"/>
          </a:xfrm>
          <a:prstGeom prst="rect">
            <a:avLst/>
          </a:prstGeom>
          <a:noFill/>
          <a:ln cap="flat" cmpd="sng" w="19050">
            <a:solidFill>
              <a:schemeClr val="dk2"/>
            </a:solidFill>
            <a:prstDash val="solid"/>
            <a:round/>
            <a:headEnd len="sm" w="sm" type="none"/>
            <a:tailEnd len="sm" w="sm" type="none"/>
          </a:ln>
        </p:spPr>
      </p:pic>
      <p:sp>
        <p:nvSpPr>
          <p:cNvPr id="320" name="Google Shape;320;p20"/>
          <p:cNvSpPr txBox="1"/>
          <p:nvPr/>
        </p:nvSpPr>
        <p:spPr>
          <a:xfrm>
            <a:off x="5150971" y="4399880"/>
            <a:ext cx="3763125" cy="405900"/>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1" i="0" lang="en-US" sz="500" u="sng" cap="none" strike="noStrike">
                <a:solidFill>
                  <a:schemeClr val="hlink"/>
                </a:solidFill>
                <a:latin typeface="Arial"/>
                <a:ea typeface="Arial"/>
                <a:cs typeface="Arial"/>
                <a:sym typeface="Arial"/>
                <a:hlinkClick r:id="rId5"/>
              </a:rPr>
              <a:t>https://www.researchgate.net/figure/The-frequency-of-severity-of-problems-based-on-the-principles-of-heuristic-evaluation_tbl2_340895224</a:t>
            </a:r>
            <a:r>
              <a:rPr b="1" i="0" lang="en-US" sz="500" u="none" cap="none" strike="noStrike">
                <a:solidFill>
                  <a:srgbClr val="000000"/>
                </a:solidFill>
                <a:latin typeface="Arial"/>
                <a:ea typeface="Arial"/>
                <a:cs typeface="Arial"/>
                <a:sym typeface="Arial"/>
              </a:rPr>
              <a:t> </a:t>
            </a:r>
            <a:endParaRPr b="1" i="0" sz="500" u="none" cap="none" strike="noStrike">
              <a:solidFill>
                <a:srgbClr val="000000"/>
              </a:solidFill>
              <a:latin typeface="Arial"/>
              <a:ea typeface="Arial"/>
              <a:cs typeface="Arial"/>
              <a:sym typeface="Arial"/>
            </a:endParaRPr>
          </a:p>
        </p:txBody>
      </p:sp>
      <p:sp>
        <p:nvSpPr>
          <p:cNvPr id="321" name="Google Shape;321;p20"/>
          <p:cNvSpPr txBox="1"/>
          <p:nvPr/>
        </p:nvSpPr>
        <p:spPr>
          <a:xfrm>
            <a:off x="5153114" y="2030794"/>
            <a:ext cx="3844350" cy="377775"/>
          </a:xfrm>
          <a:prstGeom prst="rect">
            <a:avLst/>
          </a:prstGeom>
          <a:noFill/>
          <a:ln>
            <a:noFill/>
          </a:ln>
        </p:spPr>
        <p:txBody>
          <a:bodyPr anchorCtr="0" anchor="t" bIns="68550" lIns="68550" spcFirstLastPara="1" rIns="68550" wrap="square" tIns="68550">
            <a:normAutofit/>
          </a:bodyPr>
          <a:lstStyle/>
          <a:p>
            <a:pPr indent="0" lvl="0" marL="0" marR="0" rtl="0" algn="l">
              <a:lnSpc>
                <a:spcPct val="100000"/>
              </a:lnSpc>
              <a:spcBef>
                <a:spcPts val="0"/>
              </a:spcBef>
              <a:spcAft>
                <a:spcPts val="0"/>
              </a:spcAft>
              <a:buNone/>
            </a:pPr>
            <a:r>
              <a:rPr b="0" i="0" lang="en-US" sz="500" u="sng" cap="none" strike="noStrike">
                <a:solidFill>
                  <a:schemeClr val="hlink"/>
                </a:solidFill>
                <a:latin typeface="Arial"/>
                <a:ea typeface="Arial"/>
                <a:cs typeface="Arial"/>
                <a:sym typeface="Arial"/>
                <a:hlinkClick r:id="rId6"/>
              </a:rPr>
              <a:t>https://www.</a:t>
            </a:r>
            <a:r>
              <a:rPr b="1" i="0" lang="en-US" sz="500" u="sng" cap="none" strike="noStrike">
                <a:solidFill>
                  <a:schemeClr val="hlink"/>
                </a:solidFill>
                <a:latin typeface="Arial"/>
                <a:ea typeface="Arial"/>
                <a:cs typeface="Arial"/>
                <a:sym typeface="Arial"/>
                <a:hlinkClick r:id="rId7"/>
              </a:rPr>
              <a:t>minamarashi</a:t>
            </a:r>
            <a:r>
              <a:rPr b="0" i="0" lang="en-US" sz="500" u="sng" cap="none" strike="noStrike">
                <a:solidFill>
                  <a:schemeClr val="hlink"/>
                </a:solidFill>
                <a:latin typeface="Arial"/>
                <a:ea typeface="Arial"/>
                <a:cs typeface="Arial"/>
                <a:sym typeface="Arial"/>
                <a:hlinkClick r:id="rId8"/>
              </a:rPr>
              <a:t>.com/heuristic-evaluation</a:t>
            </a:r>
            <a:r>
              <a:rPr b="0" i="0" lang="en-US" sz="500" u="none" cap="none" strike="noStrike">
                <a:solidFill>
                  <a:srgbClr val="000000"/>
                </a:solidFill>
                <a:latin typeface="Arial"/>
                <a:ea typeface="Arial"/>
                <a:cs typeface="Arial"/>
                <a:sym typeface="Arial"/>
              </a:rPr>
              <a:t> </a:t>
            </a:r>
            <a:endParaRPr b="0" i="0" sz="500" u="none" cap="none" strike="noStrike">
              <a:solidFill>
                <a:srgbClr val="000000"/>
              </a:solidFill>
              <a:latin typeface="Arial"/>
              <a:ea typeface="Arial"/>
              <a:cs typeface="Arial"/>
              <a:sym typeface="Arial"/>
            </a:endParaRPr>
          </a:p>
        </p:txBody>
      </p:sp>
      <p:sp>
        <p:nvSpPr>
          <p:cNvPr id="322" name="Google Shape;322;p20"/>
          <p:cNvSpPr txBox="1"/>
          <p:nvPr/>
        </p:nvSpPr>
        <p:spPr>
          <a:xfrm>
            <a:off x="5222025" y="316294"/>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Rating Scale for Severity of Problems</a:t>
            </a:r>
            <a:endParaRPr b="0" i="0" sz="1400" u="none" cap="none" strike="noStrike">
              <a:solidFill>
                <a:srgbClr val="000000"/>
              </a:solidFill>
              <a:latin typeface="Arial"/>
              <a:ea typeface="Arial"/>
              <a:cs typeface="Arial"/>
              <a:sym typeface="Arial"/>
            </a:endParaRPr>
          </a:p>
        </p:txBody>
      </p:sp>
      <p:sp>
        <p:nvSpPr>
          <p:cNvPr id="323" name="Google Shape;323;p20"/>
          <p:cNvSpPr txBox="1"/>
          <p:nvPr/>
        </p:nvSpPr>
        <p:spPr>
          <a:xfrm>
            <a:off x="5222025" y="2176369"/>
            <a:ext cx="3763125" cy="37777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Calibri"/>
                <a:ea typeface="Calibri"/>
                <a:cs typeface="Calibri"/>
                <a:sym typeface="Calibri"/>
              </a:rPr>
              <a:t>A consolidated HE by Heuristics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p:nvPr/>
        </p:nvSpPr>
        <p:spPr>
          <a:xfrm>
            <a:off x="0" y="0"/>
            <a:ext cx="91417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0" name="Google Shape;330;p21"/>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1" name="Google Shape;331;p21"/>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rgbClr val="FFFFFF"/>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rgbClr val="FFFFFF"/>
              </a:buClr>
              <a:buSzPts val="4000"/>
              <a:buNone/>
            </a:pPr>
            <a:r>
              <a:t/>
            </a:r>
            <a:endParaRPr b="1" sz="3000">
              <a:solidFill>
                <a:schemeClr val="dk1"/>
              </a:solidFill>
            </a:endParaRPr>
          </a:p>
          <a:p>
            <a:pPr indent="0" lvl="0" marL="0" rtl="0" algn="l">
              <a:lnSpc>
                <a:spcPct val="90000"/>
              </a:lnSpc>
              <a:spcBef>
                <a:spcPts val="0"/>
              </a:spcBef>
              <a:spcAft>
                <a:spcPts val="0"/>
              </a:spcAft>
              <a:buClr>
                <a:srgbClr val="FFFFFF"/>
              </a:buClr>
              <a:buSzPts val="4000"/>
              <a:buNone/>
            </a:pPr>
            <a:r>
              <a:rPr lang="en-US" sz="2300">
                <a:solidFill>
                  <a:schemeClr val="dk1"/>
                </a:solidFill>
              </a:rPr>
              <a:t>→ Overview</a:t>
            </a:r>
            <a:endParaRPr sz="2300">
              <a:solidFill>
                <a:schemeClr val="dk1"/>
              </a:solidFill>
            </a:endParaRPr>
          </a:p>
          <a:p>
            <a:pPr indent="0" lvl="0" marL="0" rtl="0" algn="l">
              <a:lnSpc>
                <a:spcPct val="90000"/>
              </a:lnSpc>
              <a:spcBef>
                <a:spcPts val="0"/>
              </a:spcBef>
              <a:spcAft>
                <a:spcPts val="0"/>
              </a:spcAft>
              <a:buClr>
                <a:srgbClr val="FFFFFF"/>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 10 Heuristics</a:t>
            </a:r>
            <a:endParaRPr sz="2300">
              <a:solidFill>
                <a:schemeClr val="dk1"/>
              </a:solidFill>
            </a:endParaRPr>
          </a:p>
          <a:p>
            <a:pPr indent="0" lvl="0" marL="0" rtl="0" algn="l">
              <a:lnSpc>
                <a:spcPct val="90000"/>
              </a:lnSpc>
              <a:spcBef>
                <a:spcPts val="0"/>
              </a:spcBef>
              <a:spcAft>
                <a:spcPts val="0"/>
              </a:spcAft>
              <a:buClr>
                <a:srgbClr val="FFFFFF"/>
              </a:buClr>
              <a:buSzPts val="4000"/>
              <a:buNone/>
            </a:pPr>
            <a:r>
              <a:t/>
            </a:r>
            <a:endParaRPr sz="2300">
              <a:solidFill>
                <a:schemeClr val="dk1"/>
              </a:solidFill>
            </a:endParaRPr>
          </a:p>
        </p:txBody>
      </p:sp>
      <p:pic>
        <p:nvPicPr>
          <p:cNvPr descr="This video is part of a Coursera course, Human-Centered Design: an Introduction (https://www.coursera.org/learn/human-computer-interaction?specialization=interaction-design).&#10;&#10;This course is part of the Interaction Design Specialization (https://www.coursera.org/specializations/interaction-design) led by Scott Klemmer of UC San Diego. In this specialization, you will learn how to design technologies that bring people joy, rather than frustration. You'll learn techniques for rapidly prototyping and evaluating interfaces; how to use these designs to get feedback from other stakeholders; how to conduct fieldwork unearth design ideas; principles of visual design; and how to perform and analyze experiments." id="332" name="Google Shape;332;p21" title="Lecture 4.5 Watch Two Students Do Heuristic Evaluation">
            <a:hlinkClick r:id="rId3"/>
          </p:cNvPr>
          <p:cNvPicPr preferRelativeResize="0"/>
          <p:nvPr/>
        </p:nvPicPr>
        <p:blipFill rotWithShape="1">
          <a:blip r:embed="rId4">
            <a:alphaModFix/>
          </a:blip>
          <a:srcRect b="0" l="0" r="0" t="0"/>
          <a:stretch/>
        </p:blipFill>
        <p:spPr>
          <a:xfrm>
            <a:off x="3341813" y="982219"/>
            <a:ext cx="5492531" cy="3089531"/>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2"/>
          <p:cNvSpPr/>
          <p:nvPr/>
        </p:nvSpPr>
        <p:spPr>
          <a:xfrm>
            <a:off x="0" y="0"/>
            <a:ext cx="62770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39" name="Google Shape;339;p22"/>
          <p:cNvGrpSpPr/>
          <p:nvPr/>
        </p:nvGrpSpPr>
        <p:grpSpPr>
          <a:xfrm>
            <a:off x="1143" y="1"/>
            <a:ext cx="9141714" cy="5144351"/>
            <a:chOff x="0" y="0"/>
            <a:chExt cx="12188952" cy="6859135"/>
          </a:xfrm>
        </p:grpSpPr>
        <p:sp>
          <p:nvSpPr>
            <p:cNvPr id="340" name="Google Shape;340;p22"/>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1" name="Google Shape;341;p22"/>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2" name="Google Shape;342;p22"/>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3" name="Google Shape;343;p22"/>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4" name="Google Shape;344;p22"/>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5" name="Google Shape;345;p22"/>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6" name="Google Shape;346;p22"/>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47" name="Google Shape;347;p22"/>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8" name="Google Shape;348;p22"/>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349" name="Google Shape;349;p22"/>
          <p:cNvSpPr txBox="1"/>
          <p:nvPr/>
        </p:nvSpPr>
        <p:spPr>
          <a:xfrm rot="-5400000">
            <a:off x="6495619" y="2498363"/>
            <a:ext cx="5026725" cy="267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100" u="sng" cap="none" strike="noStrike">
                <a:solidFill>
                  <a:schemeClr val="hlink"/>
                </a:solidFill>
                <a:latin typeface="Arial"/>
                <a:ea typeface="Arial"/>
                <a:cs typeface="Arial"/>
                <a:sym typeface="Arial"/>
                <a:hlinkClick r:id="rId3"/>
              </a:rPr>
              <a:t>https://medium.com/swlh/10-usability-heuristics-exemplified-57bbfdfd663e</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350" name="Google Shape;350;p22"/>
          <p:cNvPicPr preferRelativeResize="0"/>
          <p:nvPr/>
        </p:nvPicPr>
        <p:blipFill rotWithShape="1">
          <a:blip r:embed="rId4">
            <a:alphaModFix/>
          </a:blip>
          <a:srcRect b="0" l="0" r="0" t="0"/>
          <a:stretch/>
        </p:blipFill>
        <p:spPr>
          <a:xfrm>
            <a:off x="5884013" y="0"/>
            <a:ext cx="2946469" cy="486003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3"/>
          <p:cNvSpPr/>
          <p:nvPr/>
        </p:nvSpPr>
        <p:spPr>
          <a:xfrm>
            <a:off x="0" y="0"/>
            <a:ext cx="62770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57" name="Google Shape;357;p23"/>
          <p:cNvGrpSpPr/>
          <p:nvPr/>
        </p:nvGrpSpPr>
        <p:grpSpPr>
          <a:xfrm>
            <a:off x="1143" y="1"/>
            <a:ext cx="9141714" cy="5144351"/>
            <a:chOff x="0" y="0"/>
            <a:chExt cx="12188952" cy="6859135"/>
          </a:xfrm>
        </p:grpSpPr>
        <p:sp>
          <p:nvSpPr>
            <p:cNvPr id="358" name="Google Shape;358;p23"/>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9" name="Google Shape;359;p23"/>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0" name="Google Shape;360;p23"/>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1" name="Google Shape;361;p23"/>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2" name="Google Shape;362;p23"/>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3" name="Google Shape;363;p23"/>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4" name="Google Shape;364;p23"/>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65" name="Google Shape;365;p23"/>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6" name="Google Shape;366;p23"/>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367" name="Google Shape;367;p23"/>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
        <p:nvSpPr>
          <p:cNvPr id="368" name="Google Shape;368;p23"/>
          <p:cNvSpPr txBox="1"/>
          <p:nvPr/>
        </p:nvSpPr>
        <p:spPr>
          <a:xfrm rot="-5400000">
            <a:off x="6495619" y="2498363"/>
            <a:ext cx="5026725" cy="267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100" u="sng" cap="none" strike="noStrike">
                <a:solidFill>
                  <a:schemeClr val="hlink"/>
                </a:solidFill>
                <a:latin typeface="Arial"/>
                <a:ea typeface="Arial"/>
                <a:cs typeface="Arial"/>
                <a:sym typeface="Arial"/>
                <a:hlinkClick r:id="rId3"/>
              </a:rPr>
              <a:t>https://medium.com/swlh/10-usability-heuristics-exemplified-57bbfdfd663e</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369" name="Google Shape;369;p23"/>
          <p:cNvPicPr preferRelativeResize="0"/>
          <p:nvPr/>
        </p:nvPicPr>
        <p:blipFill rotWithShape="1">
          <a:blip r:embed="rId4">
            <a:alphaModFix/>
          </a:blip>
          <a:srcRect b="0" l="0" r="0" t="0"/>
          <a:stretch/>
        </p:blipFill>
        <p:spPr>
          <a:xfrm>
            <a:off x="5884013" y="0"/>
            <a:ext cx="2946469" cy="486003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4"/>
          <p:cNvSpPr/>
          <p:nvPr/>
        </p:nvSpPr>
        <p:spPr>
          <a:xfrm>
            <a:off x="0" y="0"/>
            <a:ext cx="62770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76" name="Google Shape;376;p24"/>
          <p:cNvGrpSpPr/>
          <p:nvPr/>
        </p:nvGrpSpPr>
        <p:grpSpPr>
          <a:xfrm>
            <a:off x="1143" y="1"/>
            <a:ext cx="9141714" cy="5144351"/>
            <a:chOff x="0" y="0"/>
            <a:chExt cx="12188952" cy="6859135"/>
          </a:xfrm>
        </p:grpSpPr>
        <p:sp>
          <p:nvSpPr>
            <p:cNvPr id="377" name="Google Shape;377;p24"/>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8" name="Google Shape;378;p24"/>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9" name="Google Shape;379;p24"/>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0" name="Google Shape;380;p24"/>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1" name="Google Shape;381;p24"/>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2" name="Google Shape;382;p24"/>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3" name="Google Shape;383;p24"/>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384" name="Google Shape;384;p24"/>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5" name="Google Shape;385;p24"/>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386" name="Google Shape;386;p24"/>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#1 Visibility of System Status (not clear what is going on)</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#5 Error prevention (the error message is not telling us what the problem is)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What’s the severity of the problem?</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
        <p:nvSpPr>
          <p:cNvPr id="387" name="Google Shape;387;p24"/>
          <p:cNvSpPr txBox="1"/>
          <p:nvPr/>
        </p:nvSpPr>
        <p:spPr>
          <a:xfrm rot="-5400000">
            <a:off x="6495619" y="2498363"/>
            <a:ext cx="5026725" cy="267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100" u="sng" cap="none" strike="noStrike">
                <a:solidFill>
                  <a:schemeClr val="hlink"/>
                </a:solidFill>
                <a:latin typeface="Arial"/>
                <a:ea typeface="Arial"/>
                <a:cs typeface="Arial"/>
                <a:sym typeface="Arial"/>
                <a:hlinkClick r:id="rId3"/>
              </a:rPr>
              <a:t>https://medium.com/swlh/10-usability-heuristics-exemplified-57bbfdfd663e</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388" name="Google Shape;388;p24"/>
          <p:cNvPicPr preferRelativeResize="0"/>
          <p:nvPr/>
        </p:nvPicPr>
        <p:blipFill rotWithShape="1">
          <a:blip r:embed="rId4">
            <a:alphaModFix/>
          </a:blip>
          <a:srcRect b="0" l="0" r="0" t="0"/>
          <a:stretch/>
        </p:blipFill>
        <p:spPr>
          <a:xfrm>
            <a:off x="5884013" y="0"/>
            <a:ext cx="2946469" cy="486003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 name="Shape 393"/>
        <p:cNvGrpSpPr/>
        <p:nvPr/>
      </p:nvGrpSpPr>
      <p:grpSpPr>
        <a:xfrm>
          <a:off x="0" y="0"/>
          <a:ext cx="0" cy="0"/>
          <a:chOff x="0" y="0"/>
          <a:chExt cx="0" cy="0"/>
        </a:xfrm>
      </p:grpSpPr>
      <p:sp>
        <p:nvSpPr>
          <p:cNvPr id="394" name="Google Shape;394;p25"/>
          <p:cNvSpPr/>
          <p:nvPr/>
        </p:nvSpPr>
        <p:spPr>
          <a:xfrm>
            <a:off x="0" y="0"/>
            <a:ext cx="627705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395" name="Google Shape;395;p25"/>
          <p:cNvGrpSpPr/>
          <p:nvPr/>
        </p:nvGrpSpPr>
        <p:grpSpPr>
          <a:xfrm>
            <a:off x="1143" y="1"/>
            <a:ext cx="9141714" cy="5144351"/>
            <a:chOff x="0" y="0"/>
            <a:chExt cx="12188952" cy="6859135"/>
          </a:xfrm>
        </p:grpSpPr>
        <p:sp>
          <p:nvSpPr>
            <p:cNvPr id="396" name="Google Shape;396;p25"/>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7" name="Google Shape;397;p25"/>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8" name="Google Shape;398;p25"/>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9" name="Google Shape;399;p25"/>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0" name="Google Shape;400;p25"/>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1" name="Google Shape;401;p25"/>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2" name="Google Shape;402;p25"/>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03" name="Google Shape;403;p25"/>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4" name="Google Shape;404;p25"/>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405" name="Google Shape;405;p25"/>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#1 Visibility of System Status (not clear what is going on)</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#5 Error prevention (the error message is not telling us what the problem is)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What’s the severity of the problem?</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a:t>
            </a:r>
            <a:r>
              <a:rPr b="1" i="0" lang="en-US" sz="1600" u="none" cap="none" strike="noStrike">
                <a:solidFill>
                  <a:srgbClr val="FF0000"/>
                </a:solidFill>
                <a:latin typeface="Calibri"/>
                <a:ea typeface="Calibri"/>
                <a:cs typeface="Calibri"/>
                <a:sym typeface="Calibri"/>
              </a:rPr>
              <a:t>4 | Usability Catastrophe:</a:t>
            </a:r>
            <a:r>
              <a:rPr b="0" i="0" lang="en-US" sz="1600" u="none" cap="none" strike="noStrike">
                <a:solidFill>
                  <a:schemeClr val="dk1"/>
                </a:solidFill>
                <a:latin typeface="Calibri"/>
                <a:ea typeface="Calibri"/>
                <a:cs typeface="Calibri"/>
                <a:sym typeface="Calibri"/>
              </a:rPr>
              <a:t> If users can’t login, they can’t use the system.</a:t>
            </a:r>
            <a:endParaRPr b="1" i="0" sz="1600" u="none" cap="none" strike="noStrike">
              <a:solidFill>
                <a:schemeClr val="dk1"/>
              </a:solidFill>
              <a:latin typeface="Calibri"/>
              <a:ea typeface="Calibri"/>
              <a:cs typeface="Calibri"/>
              <a:sym typeface="Calibri"/>
            </a:endParaRPr>
          </a:p>
        </p:txBody>
      </p:sp>
      <p:sp>
        <p:nvSpPr>
          <p:cNvPr id="406" name="Google Shape;406;p25"/>
          <p:cNvSpPr txBox="1"/>
          <p:nvPr/>
        </p:nvSpPr>
        <p:spPr>
          <a:xfrm rot="-5400000">
            <a:off x="6495619" y="2498363"/>
            <a:ext cx="5026725" cy="267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100" u="sng" cap="none" strike="noStrike">
                <a:solidFill>
                  <a:schemeClr val="hlink"/>
                </a:solidFill>
                <a:latin typeface="Arial"/>
                <a:ea typeface="Arial"/>
                <a:cs typeface="Arial"/>
                <a:sym typeface="Arial"/>
                <a:hlinkClick r:id="rId3"/>
              </a:rPr>
              <a:t>https://medium.com/swlh/10-usability-heuristics-exemplified-57bbfdfd663e</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pic>
        <p:nvPicPr>
          <p:cNvPr id="407" name="Google Shape;407;p25"/>
          <p:cNvPicPr preferRelativeResize="0"/>
          <p:nvPr/>
        </p:nvPicPr>
        <p:blipFill rotWithShape="1">
          <a:blip r:embed="rId4">
            <a:alphaModFix/>
          </a:blip>
          <a:srcRect b="0" l="0" r="0" t="0"/>
          <a:stretch/>
        </p:blipFill>
        <p:spPr>
          <a:xfrm>
            <a:off x="5632133" y="118875"/>
            <a:ext cx="2946469" cy="486003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14" name="Google Shape;414;p26"/>
          <p:cNvGrpSpPr/>
          <p:nvPr/>
        </p:nvGrpSpPr>
        <p:grpSpPr>
          <a:xfrm>
            <a:off x="1143" y="1"/>
            <a:ext cx="9141714" cy="5144351"/>
            <a:chOff x="0" y="0"/>
            <a:chExt cx="12188952" cy="6859135"/>
          </a:xfrm>
        </p:grpSpPr>
        <p:sp>
          <p:nvSpPr>
            <p:cNvPr id="415" name="Google Shape;415;p26"/>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6" name="Google Shape;416;p26"/>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7" name="Google Shape;417;p26"/>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8" name="Google Shape;418;p26"/>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9" name="Google Shape;419;p26"/>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0" name="Google Shape;420;p26"/>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1" name="Google Shape;421;p26"/>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22" name="Google Shape;422;p26"/>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3" name="Google Shape;423;p26"/>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pic>
        <p:nvPicPr>
          <p:cNvPr id="424" name="Google Shape;424;p26"/>
          <p:cNvPicPr preferRelativeResize="0"/>
          <p:nvPr/>
        </p:nvPicPr>
        <p:blipFill rotWithShape="1">
          <a:blip r:embed="rId3">
            <a:alphaModFix/>
          </a:blip>
          <a:srcRect b="0" l="0" r="0" t="0"/>
          <a:stretch/>
        </p:blipFill>
        <p:spPr>
          <a:xfrm>
            <a:off x="5982218" y="1"/>
            <a:ext cx="2483538" cy="5143499"/>
          </a:xfrm>
          <a:prstGeom prst="rect">
            <a:avLst/>
          </a:prstGeom>
          <a:noFill/>
          <a:ln cap="flat" cmpd="sng" w="19050">
            <a:solidFill>
              <a:srgbClr val="44546A"/>
            </a:solidFill>
            <a:prstDash val="solid"/>
            <a:round/>
            <a:headEnd len="sm" w="sm" type="none"/>
            <a:tailEnd len="sm" w="sm" type="none"/>
          </a:ln>
        </p:spPr>
      </p:pic>
      <p:sp>
        <p:nvSpPr>
          <p:cNvPr id="425" name="Google Shape;425;p26"/>
          <p:cNvSpPr txBox="1"/>
          <p:nvPr/>
        </p:nvSpPr>
        <p:spPr>
          <a:xfrm rot="-5400000">
            <a:off x="7092656" y="3093300"/>
            <a:ext cx="375165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4"/>
              </a:rPr>
              <a:t>https://www.https://www.southwest.com/</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7"/>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32" name="Google Shape;432;p27"/>
          <p:cNvGrpSpPr/>
          <p:nvPr/>
        </p:nvGrpSpPr>
        <p:grpSpPr>
          <a:xfrm>
            <a:off x="1143" y="1"/>
            <a:ext cx="9141714" cy="5144351"/>
            <a:chOff x="0" y="0"/>
            <a:chExt cx="12188952" cy="6859135"/>
          </a:xfrm>
        </p:grpSpPr>
        <p:sp>
          <p:nvSpPr>
            <p:cNvPr id="433" name="Google Shape;433;p27"/>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4" name="Google Shape;434;p27"/>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5" name="Google Shape;435;p27"/>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6" name="Google Shape;436;p27"/>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7" name="Google Shape;437;p27"/>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8" name="Google Shape;438;p27"/>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9" name="Google Shape;439;p27"/>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40" name="Google Shape;440;p27"/>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41" name="Google Shape;441;p27"/>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pic>
        <p:nvPicPr>
          <p:cNvPr id="442" name="Google Shape;442;p27"/>
          <p:cNvPicPr preferRelativeResize="0"/>
          <p:nvPr/>
        </p:nvPicPr>
        <p:blipFill rotWithShape="1">
          <a:blip r:embed="rId3">
            <a:alphaModFix/>
          </a:blip>
          <a:srcRect b="0" l="0" r="0" t="0"/>
          <a:stretch/>
        </p:blipFill>
        <p:spPr>
          <a:xfrm>
            <a:off x="5982218" y="1"/>
            <a:ext cx="2483538" cy="5143499"/>
          </a:xfrm>
          <a:prstGeom prst="rect">
            <a:avLst/>
          </a:prstGeom>
          <a:noFill/>
          <a:ln cap="flat" cmpd="sng" w="19050">
            <a:solidFill>
              <a:srgbClr val="44546A"/>
            </a:solidFill>
            <a:prstDash val="solid"/>
            <a:round/>
            <a:headEnd len="sm" w="sm" type="none"/>
            <a:tailEnd len="sm" w="sm" type="none"/>
          </a:ln>
        </p:spPr>
      </p:pic>
      <p:sp>
        <p:nvSpPr>
          <p:cNvPr id="443" name="Google Shape;443;p27"/>
          <p:cNvSpPr txBox="1"/>
          <p:nvPr/>
        </p:nvSpPr>
        <p:spPr>
          <a:xfrm rot="-5400000">
            <a:off x="7092656" y="3093300"/>
            <a:ext cx="375165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4"/>
              </a:rPr>
              <a:t>https://www.https://www.southwest.com/</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444" name="Google Shape;444;p27"/>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8"/>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51" name="Google Shape;451;p28"/>
          <p:cNvGrpSpPr/>
          <p:nvPr/>
        </p:nvGrpSpPr>
        <p:grpSpPr>
          <a:xfrm>
            <a:off x="1143" y="1"/>
            <a:ext cx="9141714" cy="5144351"/>
            <a:chOff x="0" y="0"/>
            <a:chExt cx="12188952" cy="6859135"/>
          </a:xfrm>
        </p:grpSpPr>
        <p:sp>
          <p:nvSpPr>
            <p:cNvPr id="452" name="Google Shape;452;p28"/>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3" name="Google Shape;453;p28"/>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4" name="Google Shape;454;p28"/>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5" name="Google Shape;455;p28"/>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6" name="Google Shape;456;p28"/>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7" name="Google Shape;457;p28"/>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58" name="Google Shape;458;p28"/>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59" name="Google Shape;459;p28"/>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60" name="Google Shape;460;p28"/>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pic>
        <p:nvPicPr>
          <p:cNvPr id="461" name="Google Shape;461;p28"/>
          <p:cNvPicPr preferRelativeResize="0"/>
          <p:nvPr/>
        </p:nvPicPr>
        <p:blipFill rotWithShape="1">
          <a:blip r:embed="rId3">
            <a:alphaModFix/>
          </a:blip>
          <a:srcRect b="0" l="0" r="0" t="0"/>
          <a:stretch/>
        </p:blipFill>
        <p:spPr>
          <a:xfrm>
            <a:off x="5982218" y="1"/>
            <a:ext cx="2483538" cy="5143499"/>
          </a:xfrm>
          <a:prstGeom prst="rect">
            <a:avLst/>
          </a:prstGeom>
          <a:noFill/>
          <a:ln cap="flat" cmpd="sng" w="19050">
            <a:solidFill>
              <a:srgbClr val="44546A"/>
            </a:solidFill>
            <a:prstDash val="solid"/>
            <a:round/>
            <a:headEnd len="sm" w="sm" type="none"/>
            <a:tailEnd len="sm" w="sm" type="none"/>
          </a:ln>
        </p:spPr>
      </p:pic>
      <p:sp>
        <p:nvSpPr>
          <p:cNvPr id="462" name="Google Shape;462;p28"/>
          <p:cNvSpPr txBox="1"/>
          <p:nvPr/>
        </p:nvSpPr>
        <p:spPr>
          <a:xfrm rot="-5400000">
            <a:off x="7092656" y="3093300"/>
            <a:ext cx="375165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4"/>
              </a:rPr>
              <a:t>https://www.https://www.southwest.com/</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463" name="Google Shape;463;p28"/>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#9: Help users recognize, diagnose, and recover from errors (what is Error 400120346?)</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What’s the severity of the problem?</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9"/>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70" name="Google Shape;470;p29"/>
          <p:cNvGrpSpPr/>
          <p:nvPr/>
        </p:nvGrpSpPr>
        <p:grpSpPr>
          <a:xfrm>
            <a:off x="1143" y="1"/>
            <a:ext cx="9141714" cy="5144351"/>
            <a:chOff x="0" y="0"/>
            <a:chExt cx="12188952" cy="6859135"/>
          </a:xfrm>
        </p:grpSpPr>
        <p:sp>
          <p:nvSpPr>
            <p:cNvPr id="471" name="Google Shape;471;p29"/>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2" name="Google Shape;472;p29"/>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3" name="Google Shape;473;p29"/>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4" name="Google Shape;474;p29"/>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5" name="Google Shape;475;p29"/>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6" name="Google Shape;476;p29"/>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7" name="Google Shape;477;p29"/>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78" name="Google Shape;478;p29"/>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79" name="Google Shape;479;p29"/>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pic>
        <p:nvPicPr>
          <p:cNvPr id="480" name="Google Shape;480;p29"/>
          <p:cNvPicPr preferRelativeResize="0"/>
          <p:nvPr/>
        </p:nvPicPr>
        <p:blipFill rotWithShape="1">
          <a:blip r:embed="rId3">
            <a:alphaModFix/>
          </a:blip>
          <a:srcRect b="0" l="0" r="0" t="0"/>
          <a:stretch/>
        </p:blipFill>
        <p:spPr>
          <a:xfrm>
            <a:off x="5982218" y="1"/>
            <a:ext cx="2483538" cy="5143499"/>
          </a:xfrm>
          <a:prstGeom prst="rect">
            <a:avLst/>
          </a:prstGeom>
          <a:noFill/>
          <a:ln cap="flat" cmpd="sng" w="19050">
            <a:solidFill>
              <a:srgbClr val="44546A"/>
            </a:solidFill>
            <a:prstDash val="solid"/>
            <a:round/>
            <a:headEnd len="sm" w="sm" type="none"/>
            <a:tailEnd len="sm" w="sm" type="none"/>
          </a:ln>
        </p:spPr>
      </p:pic>
      <p:sp>
        <p:nvSpPr>
          <p:cNvPr id="481" name="Google Shape;481;p29"/>
          <p:cNvSpPr txBox="1"/>
          <p:nvPr/>
        </p:nvSpPr>
        <p:spPr>
          <a:xfrm rot="-5400000">
            <a:off x="7092656" y="3093300"/>
            <a:ext cx="375165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4"/>
              </a:rPr>
              <a:t>https://www.https://www.southwest.com/</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482" name="Google Shape;482;p29"/>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#9: Help users recognize, diagnose, and recover from errors (what is Error 400120346?)</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What’s the severity of the problem?</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a:t>
            </a:r>
            <a:r>
              <a:rPr b="1" i="0" lang="en-US" sz="1600" u="none" cap="none" strike="noStrike">
                <a:solidFill>
                  <a:srgbClr val="FF0000"/>
                </a:solidFill>
                <a:latin typeface="Calibri"/>
                <a:ea typeface="Calibri"/>
                <a:cs typeface="Calibri"/>
                <a:sym typeface="Calibri"/>
              </a:rPr>
              <a:t>4 | Usability Catastrophe:</a:t>
            </a:r>
            <a:r>
              <a:rPr b="0" i="0" lang="en-US" sz="1600" u="none" cap="none" strike="noStrike">
                <a:solidFill>
                  <a:schemeClr val="dk1"/>
                </a:solidFill>
                <a:latin typeface="Calibri"/>
                <a:ea typeface="Calibri"/>
                <a:cs typeface="Calibri"/>
                <a:sym typeface="Calibri"/>
              </a:rPr>
              <a:t> If users can’t login, they can’t use the system.</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3"/>
          <p:cNvPicPr preferRelativeResize="0"/>
          <p:nvPr/>
        </p:nvPicPr>
        <p:blipFill rotWithShape="1">
          <a:blip r:embed="rId3">
            <a:alphaModFix/>
          </a:blip>
          <a:srcRect b="0" l="0" r="0" t="22215"/>
          <a:stretch/>
        </p:blipFill>
        <p:spPr>
          <a:xfrm>
            <a:off x="0" y="0"/>
            <a:ext cx="9144000" cy="4114994"/>
          </a:xfrm>
          <a:prstGeom prst="rect">
            <a:avLst/>
          </a:prstGeom>
          <a:noFill/>
          <a:ln>
            <a:noFill/>
          </a:ln>
        </p:spPr>
      </p:pic>
      <p:sp>
        <p:nvSpPr>
          <p:cNvPr id="80" name="Google Shape;80;p3"/>
          <p:cNvSpPr txBox="1"/>
          <p:nvPr>
            <p:ph type="ctrTitle"/>
          </p:nvPr>
        </p:nvSpPr>
        <p:spPr>
          <a:xfrm>
            <a:off x="1143000" y="4000683"/>
            <a:ext cx="6858000" cy="857025"/>
          </a:xfrm>
          <a:prstGeom prst="rect">
            <a:avLst/>
          </a:prstGeom>
          <a:noFill/>
          <a:ln>
            <a:noFill/>
          </a:ln>
        </p:spPr>
        <p:txBody>
          <a:bodyPr anchorCtr="0" anchor="b" bIns="34275" lIns="68550" spcFirstLastPara="1" rIns="68550" wrap="square" tIns="34275">
            <a:normAutofit/>
          </a:bodyPr>
          <a:lstStyle/>
          <a:p>
            <a:pPr indent="0" lvl="0" marL="0" rtl="0" algn="ctr">
              <a:lnSpc>
                <a:spcPct val="90000"/>
              </a:lnSpc>
              <a:spcBef>
                <a:spcPts val="0"/>
              </a:spcBef>
              <a:spcAft>
                <a:spcPts val="0"/>
              </a:spcAft>
              <a:buSzPts val="6000"/>
              <a:buNone/>
            </a:pPr>
            <a:r>
              <a:rPr b="1" lang="en-US" sz="3400"/>
              <a:t>Inspection Methods </a:t>
            </a:r>
            <a:endParaRPr b="1" sz="3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0"/>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489" name="Google Shape;489;p30"/>
          <p:cNvGrpSpPr/>
          <p:nvPr/>
        </p:nvGrpSpPr>
        <p:grpSpPr>
          <a:xfrm>
            <a:off x="1143" y="1"/>
            <a:ext cx="9141714" cy="5144351"/>
            <a:chOff x="0" y="0"/>
            <a:chExt cx="12188952" cy="6859135"/>
          </a:xfrm>
        </p:grpSpPr>
        <p:sp>
          <p:nvSpPr>
            <p:cNvPr id="490" name="Google Shape;490;p30"/>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1" name="Google Shape;491;p30"/>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2" name="Google Shape;492;p30"/>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3" name="Google Shape;493;p30"/>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4" name="Google Shape;494;p30"/>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5" name="Google Shape;495;p30"/>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6" name="Google Shape;496;p30"/>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497" name="Google Shape;497;p30"/>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8" name="Google Shape;498;p30"/>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499" name="Google Shape;499;p30"/>
          <p:cNvSpPr txBox="1"/>
          <p:nvPr/>
        </p:nvSpPr>
        <p:spPr>
          <a:xfrm rot="-5400000">
            <a:off x="7496981" y="3497625"/>
            <a:ext cx="294300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3"/>
              </a:rPr>
              <a:t>https://www.classiclanesin.com/</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pic>
        <p:nvPicPr>
          <p:cNvPr id="500" name="Google Shape;500;p30"/>
          <p:cNvPicPr preferRelativeResize="0"/>
          <p:nvPr/>
        </p:nvPicPr>
        <p:blipFill rotWithShape="1">
          <a:blip r:embed="rId4">
            <a:alphaModFix/>
          </a:blip>
          <a:srcRect b="0" l="0" r="0" t="0"/>
          <a:stretch/>
        </p:blipFill>
        <p:spPr>
          <a:xfrm>
            <a:off x="5690634" y="0"/>
            <a:ext cx="3130848" cy="3419173"/>
          </a:xfrm>
          <a:prstGeom prst="rect">
            <a:avLst/>
          </a:prstGeom>
          <a:noFill/>
          <a:ln cap="flat" cmpd="sng" w="19050">
            <a:solidFill>
              <a:schemeClr val="dk2"/>
            </a:solidFill>
            <a:prstDash val="solid"/>
            <a:round/>
            <a:headEnd len="sm" w="sm" type="none"/>
            <a:tailEnd len="sm" w="sm" type="none"/>
          </a:ln>
        </p:spPr>
      </p:pic>
      <p:pic>
        <p:nvPicPr>
          <p:cNvPr id="501" name="Google Shape;501;p30"/>
          <p:cNvPicPr preferRelativeResize="0"/>
          <p:nvPr/>
        </p:nvPicPr>
        <p:blipFill rotWithShape="1">
          <a:blip r:embed="rId5">
            <a:alphaModFix/>
          </a:blip>
          <a:srcRect b="0" l="0" r="0" t="0"/>
          <a:stretch/>
        </p:blipFill>
        <p:spPr>
          <a:xfrm>
            <a:off x="5690635" y="3492649"/>
            <a:ext cx="3130847" cy="16508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1"/>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08" name="Google Shape;508;p31"/>
          <p:cNvGrpSpPr/>
          <p:nvPr/>
        </p:nvGrpSpPr>
        <p:grpSpPr>
          <a:xfrm>
            <a:off x="1143" y="1"/>
            <a:ext cx="9141714" cy="5144351"/>
            <a:chOff x="0" y="0"/>
            <a:chExt cx="12188952" cy="6859135"/>
          </a:xfrm>
        </p:grpSpPr>
        <p:sp>
          <p:nvSpPr>
            <p:cNvPr id="509" name="Google Shape;509;p31"/>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0" name="Google Shape;510;p31"/>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1" name="Google Shape;511;p31"/>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2" name="Google Shape;512;p31"/>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3" name="Google Shape;513;p31"/>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4" name="Google Shape;514;p31"/>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5" name="Google Shape;515;p31"/>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516" name="Google Shape;516;p31"/>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17" name="Google Shape;517;p31"/>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518" name="Google Shape;518;p31"/>
          <p:cNvSpPr txBox="1"/>
          <p:nvPr/>
        </p:nvSpPr>
        <p:spPr>
          <a:xfrm rot="-5400000">
            <a:off x="7496981" y="3497625"/>
            <a:ext cx="294300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3"/>
              </a:rPr>
              <a:t>https://www.classiclanesin.com/</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pic>
        <p:nvPicPr>
          <p:cNvPr id="519" name="Google Shape;519;p31"/>
          <p:cNvPicPr preferRelativeResize="0"/>
          <p:nvPr/>
        </p:nvPicPr>
        <p:blipFill rotWithShape="1">
          <a:blip r:embed="rId4">
            <a:alphaModFix/>
          </a:blip>
          <a:srcRect b="0" l="0" r="0" t="0"/>
          <a:stretch/>
        </p:blipFill>
        <p:spPr>
          <a:xfrm>
            <a:off x="5690634" y="0"/>
            <a:ext cx="3130848" cy="3419173"/>
          </a:xfrm>
          <a:prstGeom prst="rect">
            <a:avLst/>
          </a:prstGeom>
          <a:noFill/>
          <a:ln cap="flat" cmpd="sng" w="19050">
            <a:solidFill>
              <a:schemeClr val="dk2"/>
            </a:solidFill>
            <a:prstDash val="solid"/>
            <a:round/>
            <a:headEnd len="sm" w="sm" type="none"/>
            <a:tailEnd len="sm" w="sm" type="none"/>
          </a:ln>
        </p:spPr>
      </p:pic>
      <p:pic>
        <p:nvPicPr>
          <p:cNvPr id="520" name="Google Shape;520;p31"/>
          <p:cNvPicPr preferRelativeResize="0"/>
          <p:nvPr/>
        </p:nvPicPr>
        <p:blipFill rotWithShape="1">
          <a:blip r:embed="rId5">
            <a:alphaModFix/>
          </a:blip>
          <a:srcRect b="0" l="0" r="0" t="0"/>
          <a:stretch/>
        </p:blipFill>
        <p:spPr>
          <a:xfrm>
            <a:off x="5690635" y="3492649"/>
            <a:ext cx="3130847" cy="1650851"/>
          </a:xfrm>
          <a:prstGeom prst="rect">
            <a:avLst/>
          </a:prstGeom>
          <a:noFill/>
          <a:ln cap="flat" cmpd="sng" w="19050">
            <a:solidFill>
              <a:schemeClr val="dk2"/>
            </a:solidFill>
            <a:prstDash val="solid"/>
            <a:round/>
            <a:headEnd len="sm" w="sm" type="none"/>
            <a:tailEnd len="sm" w="sm" type="none"/>
          </a:ln>
        </p:spPr>
      </p:pic>
      <p:sp>
        <p:nvSpPr>
          <p:cNvPr id="521" name="Google Shape;521;p31"/>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2"/>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28" name="Google Shape;528;p32"/>
          <p:cNvGrpSpPr/>
          <p:nvPr/>
        </p:nvGrpSpPr>
        <p:grpSpPr>
          <a:xfrm>
            <a:off x="1143" y="1"/>
            <a:ext cx="9141714" cy="5144351"/>
            <a:chOff x="0" y="0"/>
            <a:chExt cx="12188952" cy="6859135"/>
          </a:xfrm>
        </p:grpSpPr>
        <p:sp>
          <p:nvSpPr>
            <p:cNvPr id="529" name="Google Shape;529;p32"/>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0" name="Google Shape;530;p32"/>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1" name="Google Shape;531;p32"/>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2" name="Google Shape;532;p32"/>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3" name="Google Shape;533;p32"/>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4" name="Google Shape;534;p32"/>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5" name="Google Shape;535;p32"/>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536" name="Google Shape;536;p32"/>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37" name="Google Shape;537;p32"/>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538" name="Google Shape;538;p32"/>
          <p:cNvSpPr txBox="1"/>
          <p:nvPr/>
        </p:nvSpPr>
        <p:spPr>
          <a:xfrm rot="-5400000">
            <a:off x="7496981" y="3497625"/>
            <a:ext cx="294300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3"/>
              </a:rPr>
              <a:t>https://www.classiclanesin.com/</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pic>
        <p:nvPicPr>
          <p:cNvPr id="539" name="Google Shape;539;p32"/>
          <p:cNvPicPr preferRelativeResize="0"/>
          <p:nvPr/>
        </p:nvPicPr>
        <p:blipFill rotWithShape="1">
          <a:blip r:embed="rId4">
            <a:alphaModFix/>
          </a:blip>
          <a:srcRect b="0" l="0" r="0" t="0"/>
          <a:stretch/>
        </p:blipFill>
        <p:spPr>
          <a:xfrm>
            <a:off x="5690634" y="0"/>
            <a:ext cx="3130848" cy="3419173"/>
          </a:xfrm>
          <a:prstGeom prst="rect">
            <a:avLst/>
          </a:prstGeom>
          <a:noFill/>
          <a:ln cap="flat" cmpd="sng" w="19050">
            <a:solidFill>
              <a:schemeClr val="dk2"/>
            </a:solidFill>
            <a:prstDash val="solid"/>
            <a:round/>
            <a:headEnd len="sm" w="sm" type="none"/>
            <a:tailEnd len="sm" w="sm" type="none"/>
          </a:ln>
        </p:spPr>
      </p:pic>
      <p:pic>
        <p:nvPicPr>
          <p:cNvPr id="540" name="Google Shape;540;p32"/>
          <p:cNvPicPr preferRelativeResize="0"/>
          <p:nvPr/>
        </p:nvPicPr>
        <p:blipFill rotWithShape="1">
          <a:blip r:embed="rId5">
            <a:alphaModFix/>
          </a:blip>
          <a:srcRect b="0" l="0" r="0" t="0"/>
          <a:stretch/>
        </p:blipFill>
        <p:spPr>
          <a:xfrm>
            <a:off x="5690635" y="3492649"/>
            <a:ext cx="3130847" cy="1650851"/>
          </a:xfrm>
          <a:prstGeom prst="rect">
            <a:avLst/>
          </a:prstGeom>
          <a:noFill/>
          <a:ln cap="flat" cmpd="sng" w="19050">
            <a:solidFill>
              <a:schemeClr val="dk2"/>
            </a:solidFill>
            <a:prstDash val="solid"/>
            <a:round/>
            <a:headEnd len="sm" w="sm" type="none"/>
            <a:tailEnd len="sm" w="sm" type="none"/>
          </a:ln>
        </p:spPr>
      </p:pic>
      <p:sp>
        <p:nvSpPr>
          <p:cNvPr id="541" name="Google Shape;541;p32"/>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#8: Aesthetic and minimalist design (Font-Background Contrast, switching font color, unreadable text, redundant menus, etc.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What’s the severity of the problem?</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3"/>
          <p:cNvSpPr/>
          <p:nvPr/>
        </p:nvSpPr>
        <p:spPr>
          <a:xfrm>
            <a:off x="0" y="0"/>
            <a:ext cx="3032100"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548" name="Google Shape;548;p33"/>
          <p:cNvGrpSpPr/>
          <p:nvPr/>
        </p:nvGrpSpPr>
        <p:grpSpPr>
          <a:xfrm>
            <a:off x="1143" y="1"/>
            <a:ext cx="9141714" cy="5144351"/>
            <a:chOff x="0" y="0"/>
            <a:chExt cx="12188952" cy="6859135"/>
          </a:xfrm>
        </p:grpSpPr>
        <p:sp>
          <p:nvSpPr>
            <p:cNvPr id="549" name="Google Shape;549;p33"/>
            <p:cNvSpPr/>
            <p:nvPr/>
          </p:nvSpPr>
          <p:spPr>
            <a:xfrm>
              <a:off x="26122" y="6015669"/>
              <a:ext cx="2608073" cy="842670"/>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0" name="Google Shape;550;p33"/>
            <p:cNvSpPr/>
            <p:nvPr/>
          </p:nvSpPr>
          <p:spPr>
            <a:xfrm>
              <a:off x="655184" y="5798001"/>
              <a:ext cx="2486515" cy="1061134"/>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1" name="Google Shape;551;p33"/>
            <p:cNvSpPr/>
            <p:nvPr/>
          </p:nvSpPr>
          <p:spPr>
            <a:xfrm>
              <a:off x="3474720" y="0"/>
              <a:ext cx="6179082" cy="1780073"/>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2" name="Google Shape;552;p33"/>
            <p:cNvSpPr/>
            <p:nvPr/>
          </p:nvSpPr>
          <p:spPr>
            <a:xfrm>
              <a:off x="0" y="2390523"/>
              <a:ext cx="611491" cy="1422364"/>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3" name="Google Shape;553;p33"/>
            <p:cNvSpPr/>
            <p:nvPr/>
          </p:nvSpPr>
          <p:spPr>
            <a:xfrm>
              <a:off x="3792772" y="0"/>
              <a:ext cx="2420311" cy="1345174"/>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4" name="Google Shape;554;p33"/>
            <p:cNvSpPr/>
            <p:nvPr/>
          </p:nvSpPr>
          <p:spPr>
            <a:xfrm>
              <a:off x="10946850" y="0"/>
              <a:ext cx="1242102" cy="2622511"/>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0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5" name="Google Shape;555;p33"/>
            <p:cNvSpPr/>
            <p:nvPr/>
          </p:nvSpPr>
          <p:spPr>
            <a:xfrm>
              <a:off x="0" y="0"/>
              <a:ext cx="1577667" cy="98067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sp>
        <p:nvSpPr>
          <p:cNvPr id="556" name="Google Shape;556;p33"/>
          <p:cNvSpPr/>
          <p:nvPr/>
        </p:nvSpPr>
        <p:spPr>
          <a:xfrm>
            <a:off x="-10364" y="0"/>
            <a:ext cx="3032100" cy="5143500"/>
          </a:xfrm>
          <a:prstGeom prst="rect">
            <a:avLst/>
          </a:prstGeom>
          <a:solidFill>
            <a:srgbClr val="404040"/>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7" name="Google Shape;557;p33"/>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chemeClr val="lt1"/>
              </a:buClr>
              <a:buSzPts val="4000"/>
              <a:buNone/>
            </a:pPr>
            <a:r>
              <a:rPr b="1" lang="en-US" sz="3000">
                <a:solidFill>
                  <a:schemeClr val="dk1"/>
                </a:solidFill>
              </a:rPr>
              <a:t>Heuristic Evaluation</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b="1" lang="en-US" sz="3000">
                <a:solidFill>
                  <a:schemeClr val="dk1"/>
                </a:solidFill>
              </a:rPr>
              <a:t>(HE) </a:t>
            </a:r>
            <a:endParaRPr b="1" sz="3000">
              <a:solidFill>
                <a:schemeClr val="dk1"/>
              </a:solidFill>
            </a:endParaRPr>
          </a:p>
          <a:p>
            <a:pPr indent="0" lvl="0" marL="0" rtl="0" algn="l">
              <a:lnSpc>
                <a:spcPct val="90000"/>
              </a:lnSpc>
              <a:spcBef>
                <a:spcPts val="0"/>
              </a:spcBef>
              <a:spcAft>
                <a:spcPts val="0"/>
              </a:spcAft>
              <a:buClr>
                <a:schemeClr val="lt1"/>
              </a:buClr>
              <a:buSzPts val="4000"/>
              <a:buNone/>
            </a:pPr>
            <a:r>
              <a:t/>
            </a:r>
            <a:endParaRPr b="1" sz="30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sz="2300">
              <a:solidFill>
                <a:schemeClr val="dk1"/>
              </a:solidFill>
            </a:endParaRPr>
          </a:p>
          <a:p>
            <a:pPr indent="0" lvl="0" marL="0" rtl="0" algn="l">
              <a:lnSpc>
                <a:spcPct val="90000"/>
              </a:lnSpc>
              <a:spcBef>
                <a:spcPts val="0"/>
              </a:spcBef>
              <a:spcAft>
                <a:spcPts val="0"/>
              </a:spcAft>
              <a:buClr>
                <a:schemeClr val="lt1"/>
              </a:buClr>
              <a:buSzPts val="4000"/>
              <a:buNone/>
            </a:pPr>
            <a:r>
              <a:t/>
            </a:r>
            <a:endParaRPr sz="2300">
              <a:solidFill>
                <a:schemeClr val="dk1"/>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To do the HE</a:t>
            </a:r>
            <a:endParaRPr b="1" sz="3000">
              <a:solidFill>
                <a:schemeClr val="dk1"/>
              </a:solidFill>
            </a:endParaRPr>
          </a:p>
        </p:txBody>
      </p:sp>
      <p:sp>
        <p:nvSpPr>
          <p:cNvPr id="558" name="Google Shape;558;p33"/>
          <p:cNvSpPr txBox="1"/>
          <p:nvPr/>
        </p:nvSpPr>
        <p:spPr>
          <a:xfrm rot="-5400000">
            <a:off x="7496981" y="3497625"/>
            <a:ext cx="2943000" cy="348750"/>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0" i="0" lang="en-US" sz="1500" u="sng" cap="none" strike="noStrike">
                <a:solidFill>
                  <a:schemeClr val="hlink"/>
                </a:solidFill>
                <a:latin typeface="Arial"/>
                <a:ea typeface="Arial"/>
                <a:cs typeface="Arial"/>
                <a:sym typeface="Arial"/>
                <a:hlinkClick r:id="rId3"/>
              </a:rPr>
              <a:t>https://www.classiclanesin.com/</a:t>
            </a:r>
            <a:r>
              <a:rPr b="0" i="0" lang="en-US" sz="1500" u="none" cap="none" strike="noStrike">
                <a:solidFill>
                  <a:srgbClr val="000000"/>
                </a:solidFill>
                <a:latin typeface="Arial"/>
                <a:ea typeface="Arial"/>
                <a:cs typeface="Arial"/>
                <a:sym typeface="Arial"/>
              </a:rPr>
              <a:t> </a:t>
            </a:r>
            <a:endParaRPr b="0" i="0" sz="1500" u="none" cap="none" strike="noStrike">
              <a:solidFill>
                <a:srgbClr val="000000"/>
              </a:solidFill>
              <a:latin typeface="Arial"/>
              <a:ea typeface="Arial"/>
              <a:cs typeface="Arial"/>
              <a:sym typeface="Arial"/>
            </a:endParaRPr>
          </a:p>
        </p:txBody>
      </p:sp>
      <p:pic>
        <p:nvPicPr>
          <p:cNvPr id="559" name="Google Shape;559;p33"/>
          <p:cNvPicPr preferRelativeResize="0"/>
          <p:nvPr/>
        </p:nvPicPr>
        <p:blipFill rotWithShape="1">
          <a:blip r:embed="rId4">
            <a:alphaModFix/>
          </a:blip>
          <a:srcRect b="0" l="0" r="0" t="0"/>
          <a:stretch/>
        </p:blipFill>
        <p:spPr>
          <a:xfrm>
            <a:off x="5690634" y="0"/>
            <a:ext cx="3130848" cy="3419173"/>
          </a:xfrm>
          <a:prstGeom prst="rect">
            <a:avLst/>
          </a:prstGeom>
          <a:noFill/>
          <a:ln cap="flat" cmpd="sng" w="19050">
            <a:solidFill>
              <a:schemeClr val="dk2"/>
            </a:solidFill>
            <a:prstDash val="solid"/>
            <a:round/>
            <a:headEnd len="sm" w="sm" type="none"/>
            <a:tailEnd len="sm" w="sm" type="none"/>
          </a:ln>
        </p:spPr>
      </p:pic>
      <p:pic>
        <p:nvPicPr>
          <p:cNvPr id="560" name="Google Shape;560;p33"/>
          <p:cNvPicPr preferRelativeResize="0"/>
          <p:nvPr/>
        </p:nvPicPr>
        <p:blipFill rotWithShape="1">
          <a:blip r:embed="rId5">
            <a:alphaModFix/>
          </a:blip>
          <a:srcRect b="0" l="0" r="0" t="0"/>
          <a:stretch/>
        </p:blipFill>
        <p:spPr>
          <a:xfrm>
            <a:off x="5690635" y="3492649"/>
            <a:ext cx="3130847" cy="1650851"/>
          </a:xfrm>
          <a:prstGeom prst="rect">
            <a:avLst/>
          </a:prstGeom>
          <a:noFill/>
          <a:ln cap="flat" cmpd="sng" w="19050">
            <a:solidFill>
              <a:schemeClr val="dk2"/>
            </a:solidFill>
            <a:prstDash val="solid"/>
            <a:round/>
            <a:headEnd len="sm" w="sm" type="none"/>
            <a:tailEnd len="sm" w="sm" type="none"/>
          </a:ln>
        </p:spPr>
      </p:pic>
      <p:sp>
        <p:nvSpPr>
          <p:cNvPr id="561" name="Google Shape;561;p33"/>
          <p:cNvSpPr txBox="1"/>
          <p:nvPr/>
        </p:nvSpPr>
        <p:spPr>
          <a:xfrm>
            <a:off x="3327881" y="193706"/>
            <a:ext cx="2250000" cy="4886325"/>
          </a:xfrm>
          <a:prstGeom prst="rect">
            <a:avLst/>
          </a:prstGeom>
          <a:noFill/>
          <a:ln>
            <a:noFill/>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is wrong here?</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 heuristics are violated?</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#8: Aesthetic and minimalist design (Font-Background Contrast, switching font color, unreadable text, redundant menus, etc.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600" u="none" cap="none" strike="noStrike">
                <a:solidFill>
                  <a:schemeClr val="dk1"/>
                </a:solidFill>
                <a:latin typeface="Calibri"/>
                <a:ea typeface="Calibri"/>
                <a:cs typeface="Calibri"/>
                <a:sym typeface="Calibri"/>
              </a:rPr>
              <a:t>What’s the severity of the problem?</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a:t>
            </a:r>
            <a:r>
              <a:rPr b="1" i="0" lang="en-US" sz="1600" u="none" cap="none" strike="noStrike">
                <a:solidFill>
                  <a:srgbClr val="FF0000"/>
                </a:solidFill>
                <a:latin typeface="Calibri"/>
                <a:ea typeface="Calibri"/>
                <a:cs typeface="Calibri"/>
                <a:sym typeface="Calibri"/>
              </a:rPr>
              <a:t>2 | Minor Usability Problem:</a:t>
            </a:r>
            <a:r>
              <a:rPr b="0" i="0" lang="en-US" sz="1600" u="none" cap="none" strike="noStrike">
                <a:solidFill>
                  <a:schemeClr val="dk1"/>
                </a:solidFill>
                <a:latin typeface="Calibri"/>
                <a:ea typeface="Calibri"/>
                <a:cs typeface="Calibri"/>
                <a:sym typeface="Calibri"/>
              </a:rPr>
              <a:t> Fixing this has low priority. </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graphicFrame>
        <p:nvGraphicFramePr>
          <p:cNvPr id="566" name="Google Shape;566;p34"/>
          <p:cNvGraphicFramePr/>
          <p:nvPr/>
        </p:nvGraphicFramePr>
        <p:xfrm>
          <a:off x="914400" y="834926"/>
          <a:ext cx="3000000" cy="3000000"/>
        </p:xfrm>
        <a:graphic>
          <a:graphicData uri="http://schemas.openxmlformats.org/drawingml/2006/table">
            <a:tbl>
              <a:tblPr>
                <a:noFill/>
                <a:tableStyleId>{DCBB528A-7D00-4A1C-83FA-08FBD956C6FC}</a:tableStyleId>
              </a:tblPr>
              <a:tblGrid>
                <a:gridCol w="3753300"/>
                <a:gridCol w="3561900"/>
              </a:tblGrid>
              <a:tr h="722850">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Inspection methods</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User testing</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971700">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Evaluate the prototype </a:t>
                      </a:r>
                      <a:r>
                        <a:rPr b="1" lang="en-US" sz="1800" u="none" cap="none" strike="noStrike">
                          <a:solidFill>
                            <a:schemeClr val="dk1"/>
                          </a:solidFill>
                        </a:rPr>
                        <a:t>without users </a:t>
                      </a:r>
                      <a:r>
                        <a:rPr lang="en-US" sz="1800" u="none" cap="none" strike="noStrike">
                          <a:solidFill>
                            <a:schemeClr val="dk1"/>
                          </a:solidFill>
                        </a:rPr>
                        <a:t>(e.g. Heuristic Evaluation)</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i="1" sz="18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rPr b="1" i="1" lang="en-US" sz="1800" u="none" cap="none" strike="noStrike">
                          <a:solidFill>
                            <a:schemeClr val="dk1"/>
                          </a:solidFill>
                        </a:rPr>
                        <a:t>Guess </a:t>
                      </a:r>
                      <a:r>
                        <a:rPr lang="en-US" sz="1800" u="none" cap="none" strike="noStrike">
                          <a:solidFill>
                            <a:schemeClr val="dk1"/>
                          </a:solidFill>
                          <a:latin typeface="Calibri"/>
                          <a:ea typeface="Calibri"/>
                          <a:cs typeface="Calibri"/>
                          <a:sym typeface="Calibri"/>
                        </a:rPr>
                        <a:t>how users could use the interfaces</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rPr lang="en-US" sz="1800" u="none" cap="none" strike="noStrike">
                          <a:solidFill>
                            <a:schemeClr val="dk1"/>
                          </a:solidFill>
                        </a:rPr>
                        <a:t>Evaluate the prototype </a:t>
                      </a:r>
                      <a:r>
                        <a:rPr b="1" lang="en-US" sz="1800" u="none" cap="none" strike="noStrike">
                          <a:solidFill>
                            <a:schemeClr val="dk1"/>
                          </a:solidFill>
                        </a:rPr>
                        <a:t>with users </a:t>
                      </a:r>
                      <a:endParaRPr b="1" sz="11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i="1" sz="18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t/>
                      </a:r>
                      <a:endParaRPr b="1" i="1" sz="1800" u="none" cap="none" strike="noStrike">
                        <a:solidFill>
                          <a:schemeClr val="dk1"/>
                        </a:solidFill>
                      </a:endParaRPr>
                    </a:p>
                    <a:p>
                      <a:pPr indent="0" lvl="0" marL="0" marR="0" rtl="0" algn="l">
                        <a:lnSpc>
                          <a:spcPct val="100000"/>
                        </a:lnSpc>
                        <a:spcBef>
                          <a:spcPts val="0"/>
                        </a:spcBef>
                        <a:spcAft>
                          <a:spcPts val="0"/>
                        </a:spcAft>
                        <a:buClr>
                          <a:srgbClr val="000000"/>
                        </a:buClr>
                        <a:buSzPts val="2400"/>
                        <a:buFont typeface="Arial"/>
                        <a:buNone/>
                      </a:pPr>
                      <a:r>
                        <a:rPr b="1" i="1" lang="en-US" sz="1800" u="none" cap="none" strike="noStrike">
                          <a:solidFill>
                            <a:schemeClr val="dk1"/>
                          </a:solidFill>
                        </a:rPr>
                        <a:t>Observe </a:t>
                      </a:r>
                      <a:r>
                        <a:rPr lang="en-US" sz="1800" u="none" cap="none" strike="noStrike">
                          <a:solidFill>
                            <a:schemeClr val="dk1"/>
                          </a:solidFill>
                          <a:latin typeface="Calibri"/>
                          <a:ea typeface="Calibri"/>
                          <a:cs typeface="Calibri"/>
                          <a:sym typeface="Calibri"/>
                        </a:rPr>
                        <a:t>how users use the interfaces</a:t>
                      </a:r>
                      <a:endParaRPr sz="1100" u="none" cap="none" strike="noStrike">
                        <a:solidFill>
                          <a:schemeClr val="dk1"/>
                        </a:solidFill>
                      </a:endParaRPr>
                    </a:p>
                  </a:txBody>
                  <a:tcPr marT="34300" marB="34300" marR="68600" marL="686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5"/>
          <p:cNvSpPr txBox="1"/>
          <p:nvPr>
            <p:ph type="ctrTitle"/>
          </p:nvPr>
        </p:nvSpPr>
        <p:spPr>
          <a:xfrm>
            <a:off x="1143000" y="841772"/>
            <a:ext cx="6858000" cy="1790700"/>
          </a:xfrm>
          <a:prstGeom prst="rect">
            <a:avLst/>
          </a:prstGeom>
          <a:noFill/>
          <a:ln>
            <a:noFill/>
          </a:ln>
        </p:spPr>
        <p:txBody>
          <a:bodyPr anchorCtr="0" anchor="b" bIns="34275" lIns="68550" spcFirstLastPara="1" rIns="68550" wrap="square" tIns="34275">
            <a:normAutofit/>
          </a:bodyPr>
          <a:lstStyle/>
          <a:p>
            <a:pPr indent="0" lvl="0" marL="0" rtl="0" algn="ctr">
              <a:lnSpc>
                <a:spcPct val="90000"/>
              </a:lnSpc>
              <a:spcBef>
                <a:spcPts val="0"/>
              </a:spcBef>
              <a:spcAft>
                <a:spcPts val="0"/>
              </a:spcAft>
              <a:buSzPts val="6000"/>
              <a:buNone/>
            </a:pPr>
            <a:r>
              <a:t/>
            </a:r>
            <a:endParaRPr/>
          </a:p>
        </p:txBody>
      </p:sp>
      <p:sp>
        <p:nvSpPr>
          <p:cNvPr id="572" name="Google Shape;572;p35"/>
          <p:cNvSpPr txBox="1"/>
          <p:nvPr>
            <p:ph idx="1" type="subTitle"/>
          </p:nvPr>
        </p:nvSpPr>
        <p:spPr>
          <a:xfrm>
            <a:off x="1143000" y="2701528"/>
            <a:ext cx="6858000" cy="1241822"/>
          </a:xfrm>
          <a:prstGeom prst="rect">
            <a:avLst/>
          </a:prstGeom>
          <a:noFill/>
          <a:ln>
            <a:noFill/>
          </a:ln>
        </p:spPr>
        <p:txBody>
          <a:bodyPr anchorCtr="0" anchor="t" bIns="34275" lIns="68550" spcFirstLastPara="1" rIns="68550" wrap="square" tIns="34275">
            <a:normAutofit/>
          </a:bodyPr>
          <a:lstStyle/>
          <a:p>
            <a:pPr indent="0" lvl="0" marL="0" rtl="0" algn="ctr">
              <a:lnSpc>
                <a:spcPct val="90000"/>
              </a:lnSpc>
              <a:spcBef>
                <a:spcPts val="0"/>
              </a:spcBef>
              <a:spcAft>
                <a:spcPts val="0"/>
              </a:spcAft>
              <a:buClr>
                <a:schemeClr val="dk1"/>
              </a:buClr>
              <a:buSzPts val="2939"/>
              <a:buNone/>
            </a:pPr>
            <a:r>
              <a:t/>
            </a:r>
            <a:endParaRPr>
              <a:solidFill>
                <a:schemeClr val="dk1"/>
              </a:solidFill>
            </a:endParaRPr>
          </a:p>
        </p:txBody>
      </p:sp>
      <p:sp>
        <p:nvSpPr>
          <p:cNvPr id="573" name="Google Shape;573;p35"/>
          <p:cNvSpPr txBox="1"/>
          <p:nvPr/>
        </p:nvSpPr>
        <p:spPr>
          <a:xfrm>
            <a:off x="2285160" y="4301728"/>
            <a:ext cx="4573575" cy="1254159"/>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US" sz="2900" u="none" cap="none" strike="noStrike">
                <a:solidFill>
                  <a:schemeClr val="dk1"/>
                </a:solidFill>
                <a:latin typeface="Calibri"/>
                <a:ea typeface="Calibri"/>
                <a:cs typeface="Calibri"/>
                <a:sym typeface="Calibri"/>
              </a:rPr>
              <a:t>User Testing</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br>
              <a:rPr b="0" i="0" lang="en-US" sz="1600" u="none" cap="none" strike="noStrike">
                <a:solidFill>
                  <a:srgbClr val="000000"/>
                </a:solidFill>
                <a:latin typeface="Arial"/>
                <a:ea typeface="Arial"/>
                <a:cs typeface="Arial"/>
                <a:sym typeface="Arial"/>
              </a:rPr>
            </a:br>
            <a:br>
              <a:rPr b="0" i="0" lang="en-US" sz="1600" u="none" cap="none" strike="noStrike">
                <a:solidFill>
                  <a:srgbClr val="000000"/>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p:txBody>
      </p:sp>
      <p:pic>
        <p:nvPicPr>
          <p:cNvPr id="574" name="Google Shape;574;p35"/>
          <p:cNvPicPr preferRelativeResize="0"/>
          <p:nvPr/>
        </p:nvPicPr>
        <p:blipFill rotWithShape="1">
          <a:blip r:embed="rId3">
            <a:alphaModFix/>
          </a:blip>
          <a:srcRect b="25739" l="603" r="286" t="2399"/>
          <a:stretch/>
        </p:blipFill>
        <p:spPr>
          <a:xfrm>
            <a:off x="0" y="-1"/>
            <a:ext cx="9144000" cy="405100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What is user testing?</a:t>
            </a:r>
            <a:endParaRPr b="1"/>
          </a:p>
        </p:txBody>
      </p:sp>
      <p:sp>
        <p:nvSpPr>
          <p:cNvPr id="580" name="Google Shape;580;p36"/>
          <p:cNvSpPr txBox="1"/>
          <p:nvPr>
            <p:ph idx="1" type="body"/>
          </p:nvPr>
        </p:nvSpPr>
        <p:spPr>
          <a:xfrm>
            <a:off x="628650" y="1369219"/>
            <a:ext cx="7886700" cy="113760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2800"/>
              <a:buNone/>
            </a:pPr>
            <a:r>
              <a:rPr lang="en-US" sz="3200"/>
              <a:t>“User testing” means the same thing as “usability testing”.</a:t>
            </a:r>
            <a:endParaRPr sz="3200"/>
          </a:p>
          <a:p>
            <a:pPr indent="0" lvl="0" marL="0" rtl="0" algn="l">
              <a:lnSpc>
                <a:spcPct val="90000"/>
              </a:lnSpc>
              <a:spcBef>
                <a:spcPts val="750"/>
              </a:spcBef>
              <a:spcAft>
                <a:spcPts val="0"/>
              </a:spcAft>
              <a:buSzPts val="2800"/>
              <a:buNone/>
            </a:pPr>
            <a:r>
              <a:t/>
            </a:r>
            <a:endParaRPr sz="3200"/>
          </a:p>
          <a:p>
            <a:pPr indent="0" lvl="0" marL="0" rtl="0" algn="l">
              <a:lnSpc>
                <a:spcPct val="90000"/>
              </a:lnSpc>
              <a:spcBef>
                <a:spcPts val="750"/>
              </a:spcBef>
              <a:spcAft>
                <a:spcPts val="0"/>
              </a:spcAft>
              <a:buSzPts val="2800"/>
              <a:buNone/>
            </a:pPr>
            <a:r>
              <a:rPr lang="en-US" sz="3200"/>
              <a:t>It means “testing the interface with users.”</a:t>
            </a:r>
            <a:endParaRPr sz="3200"/>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Clr>
                <a:schemeClr val="accent3"/>
              </a:buClr>
              <a:buSzPts val="2800"/>
              <a:buNone/>
            </a:pPr>
            <a:r>
              <a:t/>
            </a:r>
            <a:endParaRPr sz="1100"/>
          </a:p>
        </p:txBody>
      </p:sp>
      <p:sp>
        <p:nvSpPr>
          <p:cNvPr id="581" name="Google Shape;581;p36"/>
          <p:cNvSpPr txBox="1"/>
          <p:nvPr/>
        </p:nvSpPr>
        <p:spPr>
          <a:xfrm>
            <a:off x="3986175" y="4786181"/>
            <a:ext cx="5157900" cy="357300"/>
          </a:xfrm>
          <a:prstGeom prst="rect">
            <a:avLst/>
          </a:prstGeom>
          <a:noFill/>
          <a:ln>
            <a:noFill/>
          </a:ln>
        </p:spPr>
        <p:txBody>
          <a:bodyPr anchorCtr="0" anchor="t" bIns="68550" lIns="68550" spcFirstLastPara="1" rIns="68550" wrap="square" tIns="68550">
            <a:normAutofit fontScale="70000" lnSpcReduction="20000"/>
          </a:bodyPr>
          <a:lstStyle/>
          <a:p>
            <a:pPr indent="0" lvl="0" marL="0" marR="0" rtl="0" algn="r">
              <a:lnSpc>
                <a:spcPct val="90000"/>
              </a:lnSpc>
              <a:spcBef>
                <a:spcPts val="750"/>
              </a:spcBef>
              <a:spcAft>
                <a:spcPts val="0"/>
              </a:spcAft>
              <a:buNone/>
            </a:pPr>
            <a:r>
              <a:rPr b="1" i="0" lang="en-US" sz="1400" u="none" cap="none" strike="noStrike">
                <a:solidFill>
                  <a:schemeClr val="accent3"/>
                </a:solidFill>
                <a:latin typeface="Calibri"/>
                <a:ea typeface="Calibri"/>
                <a:cs typeface="Calibri"/>
                <a:sym typeface="Calibri"/>
              </a:rPr>
              <a:t>This lecture is developed from </a:t>
            </a:r>
            <a:r>
              <a:rPr b="1" i="0" lang="en-US" sz="1400" u="sng" cap="none" strike="noStrike">
                <a:solidFill>
                  <a:schemeClr val="hlink"/>
                </a:solidFill>
                <a:latin typeface="Calibri"/>
                <a:ea typeface="Calibri"/>
                <a:cs typeface="Calibri"/>
                <a:sym typeface="Calibri"/>
                <a:hlinkClick r:id="rId3"/>
              </a:rPr>
              <a:t>https://www.nngroup.com/articles/usability-testing-101/</a:t>
            </a:r>
            <a:r>
              <a:rPr b="1" i="0" lang="en-US" sz="1400" u="none" cap="none" strike="noStrike">
                <a:solidFill>
                  <a:schemeClr val="accent3"/>
                </a:solidFill>
                <a:latin typeface="Calibri"/>
                <a:ea typeface="Calibri"/>
                <a:cs typeface="Calibri"/>
                <a:sym typeface="Calibri"/>
              </a:rPr>
              <a: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7"/>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What is user testing?</a:t>
            </a:r>
            <a:endParaRPr b="1"/>
          </a:p>
        </p:txBody>
      </p:sp>
      <p:pic>
        <p:nvPicPr>
          <p:cNvPr id="587" name="Google Shape;587;p37"/>
          <p:cNvPicPr preferRelativeResize="0"/>
          <p:nvPr/>
        </p:nvPicPr>
        <p:blipFill rotWithShape="1">
          <a:blip r:embed="rId3">
            <a:alphaModFix/>
          </a:blip>
          <a:srcRect b="0" l="0" r="0" t="0"/>
          <a:stretch/>
        </p:blipFill>
        <p:spPr>
          <a:xfrm>
            <a:off x="5382756" y="1534779"/>
            <a:ext cx="3761245" cy="2503914"/>
          </a:xfrm>
          <a:prstGeom prst="rect">
            <a:avLst/>
          </a:prstGeom>
          <a:noFill/>
          <a:ln cap="flat" cmpd="sng" w="19050">
            <a:solidFill>
              <a:srgbClr val="000000"/>
            </a:solidFill>
            <a:prstDash val="solid"/>
            <a:round/>
            <a:headEnd len="sm" w="sm" type="none"/>
            <a:tailEnd len="sm" w="sm" type="none"/>
          </a:ln>
        </p:spPr>
      </p:pic>
      <p:sp>
        <p:nvSpPr>
          <p:cNvPr id="588" name="Google Shape;588;p37"/>
          <p:cNvSpPr txBox="1"/>
          <p:nvPr>
            <p:ph idx="1" type="body"/>
          </p:nvPr>
        </p:nvSpPr>
        <p:spPr>
          <a:xfrm>
            <a:off x="628650" y="1369219"/>
            <a:ext cx="4061700"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rPr lang="en-US" sz="2000"/>
              <a:t>In a usability-testing session, a researcher (called a “facilitator” or a “moderator”) asks </a:t>
            </a:r>
            <a:r>
              <a:rPr b="1" lang="en-US" sz="2000"/>
              <a:t>a participant to perform tasks</a:t>
            </a:r>
            <a:r>
              <a:rPr lang="en-US" sz="2000"/>
              <a:t>, usually using one or more specific user interfaces. </a:t>
            </a:r>
            <a:endParaRPr sz="2000"/>
          </a:p>
          <a:p>
            <a:pPr indent="0" lvl="0" marL="0" rtl="0" algn="l">
              <a:lnSpc>
                <a:spcPct val="115000"/>
              </a:lnSpc>
              <a:spcBef>
                <a:spcPts val="0"/>
              </a:spcBef>
              <a:spcAft>
                <a:spcPts val="0"/>
              </a:spcAft>
              <a:buSzPts val="2800"/>
              <a:buNone/>
            </a:pPr>
            <a:r>
              <a:t/>
            </a:r>
            <a:endParaRPr sz="2000"/>
          </a:p>
          <a:p>
            <a:pPr indent="0" lvl="0" marL="0" rtl="0" algn="l">
              <a:lnSpc>
                <a:spcPct val="115000"/>
              </a:lnSpc>
              <a:spcBef>
                <a:spcPts val="750"/>
              </a:spcBef>
              <a:spcAft>
                <a:spcPts val="0"/>
              </a:spcAft>
              <a:buSzPts val="2800"/>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8"/>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What is user testing?</a:t>
            </a:r>
            <a:endParaRPr b="1"/>
          </a:p>
        </p:txBody>
      </p:sp>
      <p:sp>
        <p:nvSpPr>
          <p:cNvPr id="594" name="Google Shape;594;p38"/>
          <p:cNvSpPr txBox="1"/>
          <p:nvPr>
            <p:ph idx="1" type="body"/>
          </p:nvPr>
        </p:nvSpPr>
        <p:spPr>
          <a:xfrm>
            <a:off x="628649" y="1369219"/>
            <a:ext cx="7876721"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rPr lang="en-US" sz="2000"/>
              <a:t>In a usability-testing session, a researcher (called a “facilitator” or a “moderator”) asks </a:t>
            </a:r>
            <a:r>
              <a:rPr b="1" lang="en-US" sz="2000"/>
              <a:t>a participant to perform tasks</a:t>
            </a:r>
            <a:r>
              <a:rPr lang="en-US" sz="2000"/>
              <a:t>, usually using one or more specific user interfaces. </a:t>
            </a:r>
            <a:endParaRPr sz="2000"/>
          </a:p>
          <a:p>
            <a:pPr indent="0" lvl="0" marL="0" rtl="0" algn="l">
              <a:lnSpc>
                <a:spcPct val="115000"/>
              </a:lnSpc>
              <a:spcBef>
                <a:spcPts val="0"/>
              </a:spcBef>
              <a:spcAft>
                <a:spcPts val="0"/>
              </a:spcAft>
              <a:buSzPts val="2800"/>
              <a:buNone/>
            </a:pPr>
            <a:r>
              <a:t/>
            </a:r>
            <a:endParaRPr sz="2000"/>
          </a:p>
          <a:p>
            <a:pPr indent="0" lvl="0" marL="0" rtl="0" algn="l">
              <a:lnSpc>
                <a:spcPct val="115000"/>
              </a:lnSpc>
              <a:spcBef>
                <a:spcPts val="0"/>
              </a:spcBef>
              <a:spcAft>
                <a:spcPts val="0"/>
              </a:spcAft>
              <a:buSzPts val="2800"/>
              <a:buNone/>
            </a:pPr>
            <a:r>
              <a:rPr lang="en-US" sz="2000"/>
              <a:t>While the participant completes each task, </a:t>
            </a:r>
            <a:r>
              <a:rPr b="1" lang="en-US" sz="2000"/>
              <a:t>the researcher observes</a:t>
            </a:r>
            <a:r>
              <a:rPr lang="en-US" sz="2000"/>
              <a:t> the participant’s behavior and listens for feedback.</a:t>
            </a:r>
            <a:endParaRPr sz="2000"/>
          </a:p>
          <a:p>
            <a:pPr indent="0" lvl="0" marL="0" rtl="0" algn="l">
              <a:lnSpc>
                <a:spcPct val="115000"/>
              </a:lnSpc>
              <a:spcBef>
                <a:spcPts val="750"/>
              </a:spcBef>
              <a:spcAft>
                <a:spcPts val="0"/>
              </a:spcAft>
              <a:buSzPts val="2800"/>
              <a:buNone/>
            </a:pPr>
            <a:r>
              <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9"/>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Why user testing?</a:t>
            </a:r>
            <a:endParaRPr b="1"/>
          </a:p>
        </p:txBody>
      </p:sp>
      <p:pic>
        <p:nvPicPr>
          <p:cNvPr descr="There is no excuse for not performing usability studies. They’re fast and cheap, and very convincing. Test with representative customers using realistic task, then be amazed by what you observe.&#10;&#10;More info: https://www.nngroup.com/articles/usability-testing-101/&#10;#UX #UXresearch #userresearch #usability #usabilitytesting" id="600" name="Google Shape;600;p39" title="User Testing: Why &amp; How (Jakob Nielsen)">
            <a:hlinkClick r:id="rId3"/>
          </p:cNvPr>
          <p:cNvPicPr preferRelativeResize="0"/>
          <p:nvPr/>
        </p:nvPicPr>
        <p:blipFill rotWithShape="1">
          <a:blip r:embed="rId4">
            <a:alphaModFix/>
          </a:blip>
          <a:srcRect b="0" l="0" r="0" t="0"/>
          <a:stretch/>
        </p:blipFill>
        <p:spPr>
          <a:xfrm>
            <a:off x="2689530" y="1553867"/>
            <a:ext cx="3764944" cy="2823713"/>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87" name="Google Shape;87;p4"/>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Inspection Methods</a:t>
            </a:r>
            <a:endParaRPr b="1"/>
          </a:p>
        </p:txBody>
      </p:sp>
      <p:sp>
        <p:nvSpPr>
          <p:cNvPr id="88" name="Google Shape;88;p4"/>
          <p:cNvSpPr txBox="1"/>
          <p:nvPr/>
        </p:nvSpPr>
        <p:spPr>
          <a:xfrm>
            <a:off x="3383475" y="593775"/>
            <a:ext cx="5520375" cy="536625"/>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90000"/>
              </a:lnSpc>
              <a:spcBef>
                <a:spcPts val="0"/>
              </a:spcBef>
              <a:spcAft>
                <a:spcPts val="0"/>
              </a:spcAft>
              <a:buNone/>
            </a:pPr>
            <a:r>
              <a:rPr b="1" i="0" lang="en-US" sz="3000" u="none" cap="none" strike="noStrike">
                <a:solidFill>
                  <a:schemeClr val="dk1"/>
                </a:solidFill>
                <a:latin typeface="Calibri"/>
                <a:ea typeface="Calibri"/>
                <a:cs typeface="Calibri"/>
                <a:sym typeface="Calibri"/>
              </a:rPr>
              <a:t>What are Inspection Methods?</a:t>
            </a:r>
            <a:endParaRPr b="0" i="0" sz="1400" u="none" cap="none" strike="noStrike">
              <a:solidFill>
                <a:schemeClr val="dk1"/>
              </a:solidFill>
              <a:latin typeface="Arial"/>
              <a:ea typeface="Arial"/>
              <a:cs typeface="Arial"/>
              <a:sym typeface="Arial"/>
            </a:endParaRPr>
          </a:p>
        </p:txBody>
      </p:sp>
      <p:pic>
        <p:nvPicPr>
          <p:cNvPr id="89" name="Google Shape;89;p4"/>
          <p:cNvPicPr preferRelativeResize="0"/>
          <p:nvPr/>
        </p:nvPicPr>
        <p:blipFill rotWithShape="1">
          <a:blip r:embed="rId3">
            <a:alphaModFix/>
          </a:blip>
          <a:srcRect b="0" l="0" r="0" t="0"/>
          <a:stretch/>
        </p:blipFill>
        <p:spPr>
          <a:xfrm>
            <a:off x="3529838" y="1496550"/>
            <a:ext cx="4813892" cy="336796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0"/>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prepare for user testing?</a:t>
            </a:r>
            <a:endParaRPr b="1"/>
          </a:p>
        </p:txBody>
      </p:sp>
      <p:sp>
        <p:nvSpPr>
          <p:cNvPr id="607" name="Google Shape;607;p40"/>
          <p:cNvSpPr txBox="1"/>
          <p:nvPr>
            <p:ph idx="1" type="body"/>
          </p:nvPr>
        </p:nvSpPr>
        <p:spPr>
          <a:xfrm>
            <a:off x="628650" y="1369219"/>
            <a:ext cx="4999725"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t/>
            </a:r>
            <a:endParaRPr b="1" sz="2000"/>
          </a:p>
          <a:p>
            <a:pPr indent="0" lvl="0" marL="0" rtl="0" algn="l">
              <a:lnSpc>
                <a:spcPct val="115000"/>
              </a:lnSpc>
              <a:spcBef>
                <a:spcPts val="0"/>
              </a:spcBef>
              <a:spcAft>
                <a:spcPts val="0"/>
              </a:spcAft>
              <a:buSzPts val="2800"/>
              <a:buNone/>
            </a:pPr>
            <a:r>
              <a:rPr b="1" lang="en-US" sz="2000"/>
              <a:t>Before user testing</a:t>
            </a:r>
            <a:r>
              <a:rPr lang="en-US" sz="2000"/>
              <a:t>, you need to have:</a:t>
            </a:r>
            <a:endParaRPr sz="2000"/>
          </a:p>
          <a:p>
            <a:pPr indent="-271463" lvl="0" marL="342900" rtl="0" algn="l">
              <a:lnSpc>
                <a:spcPct val="115000"/>
              </a:lnSpc>
              <a:spcBef>
                <a:spcPts val="750"/>
              </a:spcBef>
              <a:spcAft>
                <a:spcPts val="0"/>
              </a:spcAft>
              <a:buSzPts val="2100"/>
              <a:buAutoNum type="arabicPeriod"/>
            </a:pPr>
            <a:r>
              <a:rPr lang="en-US" sz="1900"/>
              <a:t>A well-developed prototype </a:t>
            </a:r>
            <a:endParaRPr sz="1900"/>
          </a:p>
          <a:p>
            <a:pPr indent="-271463" lvl="0" marL="342900" rtl="0" algn="l">
              <a:lnSpc>
                <a:spcPct val="115000"/>
              </a:lnSpc>
              <a:spcBef>
                <a:spcPts val="0"/>
              </a:spcBef>
              <a:spcAft>
                <a:spcPts val="0"/>
              </a:spcAft>
              <a:buSzPts val="2100"/>
              <a:buAutoNum type="arabicPeriod"/>
            </a:pPr>
            <a:r>
              <a:rPr lang="en-US" sz="1900"/>
              <a:t>A set of written task instructions (N Tasks)</a:t>
            </a:r>
            <a:endParaRPr sz="1900"/>
          </a:p>
          <a:p>
            <a:pPr indent="-271463" lvl="0" marL="342900" rtl="0" algn="l">
              <a:lnSpc>
                <a:spcPct val="115000"/>
              </a:lnSpc>
              <a:spcBef>
                <a:spcPts val="0"/>
              </a:spcBef>
              <a:spcAft>
                <a:spcPts val="0"/>
              </a:spcAft>
              <a:buSzPts val="2100"/>
              <a:buAutoNum type="arabicPeriod"/>
            </a:pPr>
            <a:r>
              <a:rPr lang="en-US" sz="1900"/>
              <a:t>A user study protocol</a:t>
            </a:r>
            <a:endParaRPr sz="1900"/>
          </a:p>
          <a:p>
            <a:pPr indent="-271463" lvl="0" marL="342900" rtl="0" algn="l">
              <a:lnSpc>
                <a:spcPct val="115000"/>
              </a:lnSpc>
              <a:spcBef>
                <a:spcPts val="0"/>
              </a:spcBef>
              <a:spcAft>
                <a:spcPts val="0"/>
              </a:spcAft>
              <a:buSzPts val="2100"/>
              <a:buAutoNum type="arabicPeriod"/>
            </a:pPr>
            <a:r>
              <a:rPr lang="en-US" sz="1900"/>
              <a:t>Done a pilot study using your prototype </a:t>
            </a:r>
            <a:endParaRPr sz="1700"/>
          </a:p>
          <a:p>
            <a:pPr indent="0" lvl="0" marL="0" rtl="0" algn="l">
              <a:lnSpc>
                <a:spcPct val="90000"/>
              </a:lnSpc>
              <a:spcBef>
                <a:spcPts val="750"/>
              </a:spcBef>
              <a:spcAft>
                <a:spcPts val="0"/>
              </a:spcAft>
              <a:buSzPts val="2800"/>
              <a:buNone/>
            </a:pPr>
            <a:r>
              <a:t/>
            </a:r>
            <a:endParaRPr sz="2000"/>
          </a:p>
          <a:p>
            <a:pPr indent="0" lvl="0" marL="0" rtl="0" algn="l">
              <a:lnSpc>
                <a:spcPct val="90000"/>
              </a:lnSpc>
              <a:spcBef>
                <a:spcPts val="750"/>
              </a:spcBef>
              <a:spcAft>
                <a:spcPts val="0"/>
              </a:spcAft>
              <a:buSzPts val="2800"/>
              <a:buNone/>
            </a:pPr>
            <a:r>
              <a:t/>
            </a:r>
            <a:endParaRPr sz="2000"/>
          </a:p>
          <a:p>
            <a:pPr indent="0" lvl="0" marL="0" rtl="0" algn="l">
              <a:lnSpc>
                <a:spcPct val="90000"/>
              </a:lnSpc>
              <a:spcBef>
                <a:spcPts val="750"/>
              </a:spcBef>
              <a:spcAft>
                <a:spcPts val="0"/>
              </a:spcAft>
              <a:buSzPts val="2800"/>
              <a:buNone/>
            </a:pPr>
            <a:r>
              <a:t/>
            </a:r>
            <a:endParaRPr sz="2000"/>
          </a:p>
        </p:txBody>
      </p:sp>
      <p:pic>
        <p:nvPicPr>
          <p:cNvPr id="608" name="Google Shape;608;p40"/>
          <p:cNvPicPr preferRelativeResize="0"/>
          <p:nvPr/>
        </p:nvPicPr>
        <p:blipFill rotWithShape="1">
          <a:blip r:embed="rId3">
            <a:alphaModFix/>
          </a:blip>
          <a:srcRect b="0" l="17919" r="18511" t="0"/>
          <a:stretch/>
        </p:blipFill>
        <p:spPr>
          <a:xfrm>
            <a:off x="5996157" y="1563562"/>
            <a:ext cx="2994769" cy="321699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1"/>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User Study Protocol </a:t>
            </a:r>
            <a:endParaRPr b="1"/>
          </a:p>
        </p:txBody>
      </p:sp>
      <p:sp>
        <p:nvSpPr>
          <p:cNvPr id="615" name="Google Shape;615;p41"/>
          <p:cNvSpPr txBox="1"/>
          <p:nvPr>
            <p:ph idx="1" type="body"/>
          </p:nvPr>
        </p:nvSpPr>
        <p:spPr>
          <a:xfrm>
            <a:off x="628650" y="1369219"/>
            <a:ext cx="5256900"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rPr b="1" lang="en-US" sz="2200"/>
              <a:t>A good user study protocol is a guide to HELP YOU facilitate the testing session with your participant. </a:t>
            </a:r>
            <a:endParaRPr sz="2200"/>
          </a:p>
          <a:p>
            <a:pPr indent="-247650" lvl="0" marL="342900" rtl="0" algn="l">
              <a:lnSpc>
                <a:spcPct val="115000"/>
              </a:lnSpc>
              <a:spcBef>
                <a:spcPts val="750"/>
              </a:spcBef>
              <a:spcAft>
                <a:spcPts val="0"/>
              </a:spcAft>
              <a:buSzPts val="1600"/>
              <a:buAutoNum type="arabicPeriod"/>
            </a:pPr>
            <a:r>
              <a:rPr lang="en-US" sz="1500"/>
              <a:t>It should </a:t>
            </a:r>
            <a:r>
              <a:rPr b="1" lang="en-US" sz="1500"/>
              <a:t>introduce you</a:t>
            </a:r>
            <a:r>
              <a:rPr lang="en-US" sz="1500"/>
              <a:t> and the </a:t>
            </a:r>
            <a:r>
              <a:rPr b="1" lang="en-US" sz="1500"/>
              <a:t>project</a:t>
            </a:r>
            <a:r>
              <a:rPr lang="en-US" sz="1500"/>
              <a:t>. </a:t>
            </a:r>
            <a:endParaRPr sz="1500"/>
          </a:p>
          <a:p>
            <a:pPr indent="0" lvl="0" marL="342900" rtl="0" algn="l">
              <a:lnSpc>
                <a:spcPct val="115000"/>
              </a:lnSpc>
              <a:spcBef>
                <a:spcPts val="750"/>
              </a:spcBef>
              <a:spcAft>
                <a:spcPts val="0"/>
              </a:spcAft>
              <a:buSzPts val="1800"/>
              <a:buNone/>
            </a:pPr>
            <a:r>
              <a:t/>
            </a:r>
            <a:endParaRPr sz="1500"/>
          </a:p>
          <a:p>
            <a:pPr indent="0" lvl="1" marL="0" rtl="0" algn="l">
              <a:lnSpc>
                <a:spcPct val="90000"/>
              </a:lnSpc>
              <a:spcBef>
                <a:spcPts val="375"/>
              </a:spcBef>
              <a:spcAft>
                <a:spcPts val="0"/>
              </a:spcAft>
              <a:buSzPts val="2400"/>
              <a:buNone/>
            </a:pPr>
            <a:r>
              <a:t/>
            </a:r>
            <a:endParaRPr sz="12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p:txBody>
      </p:sp>
      <p:pic>
        <p:nvPicPr>
          <p:cNvPr id="616" name="Google Shape;616;p41"/>
          <p:cNvPicPr preferRelativeResize="0"/>
          <p:nvPr/>
        </p:nvPicPr>
        <p:blipFill rotWithShape="1">
          <a:blip r:embed="rId3">
            <a:alphaModFix/>
          </a:blip>
          <a:srcRect b="0" l="0" r="0" t="0"/>
          <a:stretch/>
        </p:blipFill>
        <p:spPr>
          <a:xfrm>
            <a:off x="5996157" y="2961712"/>
            <a:ext cx="2994768" cy="1998881"/>
          </a:xfrm>
          <a:prstGeom prst="rect">
            <a:avLst/>
          </a:prstGeom>
          <a:noFill/>
          <a:ln cap="flat" cmpd="sng" w="19050">
            <a:solidFill>
              <a:schemeClr val="dk2"/>
            </a:solidFill>
            <a:prstDash val="solid"/>
            <a:round/>
            <a:headEnd len="sm" w="sm" type="none"/>
            <a:tailEnd len="sm" w="sm" type="none"/>
          </a:ln>
        </p:spPr>
      </p:pic>
      <p:pic>
        <p:nvPicPr>
          <p:cNvPr id="617" name="Google Shape;617;p41"/>
          <p:cNvPicPr preferRelativeResize="0"/>
          <p:nvPr/>
        </p:nvPicPr>
        <p:blipFill rotWithShape="1">
          <a:blip r:embed="rId4">
            <a:alphaModFix/>
          </a:blip>
          <a:srcRect b="0" l="0" r="0" t="0"/>
          <a:stretch/>
        </p:blipFill>
        <p:spPr>
          <a:xfrm>
            <a:off x="5996157" y="839123"/>
            <a:ext cx="2994767" cy="199591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2"/>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User Study Protocol </a:t>
            </a:r>
            <a:endParaRPr b="1"/>
          </a:p>
        </p:txBody>
      </p:sp>
      <p:sp>
        <p:nvSpPr>
          <p:cNvPr id="624" name="Google Shape;624;p42"/>
          <p:cNvSpPr txBox="1"/>
          <p:nvPr>
            <p:ph idx="1" type="body"/>
          </p:nvPr>
        </p:nvSpPr>
        <p:spPr>
          <a:xfrm>
            <a:off x="628650" y="1369219"/>
            <a:ext cx="5256900"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rPr b="1" lang="en-US" sz="2200"/>
              <a:t>A good user study protocol is a guide to HELP YOU facilitate the testing session with your participant. </a:t>
            </a:r>
            <a:endParaRPr sz="2200"/>
          </a:p>
          <a:p>
            <a:pPr indent="-247650" lvl="0" marL="342900" rtl="0" algn="l">
              <a:lnSpc>
                <a:spcPct val="115000"/>
              </a:lnSpc>
              <a:spcBef>
                <a:spcPts val="750"/>
              </a:spcBef>
              <a:spcAft>
                <a:spcPts val="0"/>
              </a:spcAft>
              <a:buSzPts val="1600"/>
              <a:buAutoNum type="arabicPeriod"/>
            </a:pPr>
            <a:r>
              <a:rPr lang="en-US" sz="1500"/>
              <a:t>It should </a:t>
            </a:r>
            <a:r>
              <a:rPr b="1" lang="en-US" sz="1500"/>
              <a:t>introduce you</a:t>
            </a:r>
            <a:r>
              <a:rPr lang="en-US" sz="1500"/>
              <a:t> and the </a:t>
            </a:r>
            <a:r>
              <a:rPr b="1" lang="en-US" sz="1500"/>
              <a:t>project</a:t>
            </a:r>
            <a:r>
              <a:rPr lang="en-US" sz="1500"/>
              <a:t>. </a:t>
            </a:r>
            <a:endParaRPr sz="1500"/>
          </a:p>
          <a:p>
            <a:pPr indent="-247650" lvl="0" marL="342900" rtl="0" algn="l">
              <a:lnSpc>
                <a:spcPct val="115000"/>
              </a:lnSpc>
              <a:spcBef>
                <a:spcPts val="0"/>
              </a:spcBef>
              <a:spcAft>
                <a:spcPts val="0"/>
              </a:spcAft>
              <a:buSzPts val="1600"/>
              <a:buAutoNum type="arabicPeriod"/>
            </a:pPr>
            <a:r>
              <a:rPr lang="en-US" sz="1500"/>
              <a:t>It should </a:t>
            </a:r>
            <a:r>
              <a:rPr b="1" lang="en-US" sz="1500"/>
              <a:t>inform the participant</a:t>
            </a:r>
            <a:r>
              <a:rPr lang="en-US" sz="1500"/>
              <a:t> about </a:t>
            </a:r>
            <a:r>
              <a:rPr b="1" lang="en-US" sz="1500"/>
              <a:t>data collection</a:t>
            </a:r>
            <a:r>
              <a:rPr lang="en-US" sz="1500"/>
              <a:t>, ask for </a:t>
            </a:r>
            <a:r>
              <a:rPr b="1" lang="en-US" sz="1500"/>
              <a:t>consent </a:t>
            </a:r>
            <a:r>
              <a:rPr lang="en-US" sz="1500"/>
              <a:t>and address any </a:t>
            </a:r>
            <a:r>
              <a:rPr b="1" lang="en-US" sz="1500"/>
              <a:t>questions </a:t>
            </a:r>
            <a:r>
              <a:rPr lang="en-US" sz="1500"/>
              <a:t>or concerns. </a:t>
            </a:r>
            <a:endParaRPr sz="1500"/>
          </a:p>
          <a:p>
            <a:pPr indent="0" lvl="0" marL="342900" rtl="0" algn="l">
              <a:lnSpc>
                <a:spcPct val="115000"/>
              </a:lnSpc>
              <a:spcBef>
                <a:spcPts val="750"/>
              </a:spcBef>
              <a:spcAft>
                <a:spcPts val="0"/>
              </a:spcAft>
              <a:buSzPts val="1800"/>
              <a:buNone/>
            </a:pPr>
            <a:r>
              <a:t/>
            </a:r>
            <a:endParaRPr sz="1500"/>
          </a:p>
          <a:p>
            <a:pPr indent="0" lvl="1" marL="0" rtl="0" algn="l">
              <a:lnSpc>
                <a:spcPct val="90000"/>
              </a:lnSpc>
              <a:spcBef>
                <a:spcPts val="375"/>
              </a:spcBef>
              <a:spcAft>
                <a:spcPts val="0"/>
              </a:spcAft>
              <a:buSzPts val="2400"/>
              <a:buNone/>
            </a:pPr>
            <a:r>
              <a:t/>
            </a:r>
            <a:endParaRPr sz="12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p:txBody>
      </p:sp>
      <p:pic>
        <p:nvPicPr>
          <p:cNvPr id="625" name="Google Shape;625;p42"/>
          <p:cNvPicPr preferRelativeResize="0"/>
          <p:nvPr/>
        </p:nvPicPr>
        <p:blipFill rotWithShape="1">
          <a:blip r:embed="rId3">
            <a:alphaModFix/>
          </a:blip>
          <a:srcRect b="0" l="0" r="0" t="0"/>
          <a:stretch/>
        </p:blipFill>
        <p:spPr>
          <a:xfrm>
            <a:off x="5996157" y="2961712"/>
            <a:ext cx="2994768" cy="1998881"/>
          </a:xfrm>
          <a:prstGeom prst="rect">
            <a:avLst/>
          </a:prstGeom>
          <a:noFill/>
          <a:ln cap="flat" cmpd="sng" w="19050">
            <a:solidFill>
              <a:schemeClr val="dk2"/>
            </a:solidFill>
            <a:prstDash val="solid"/>
            <a:round/>
            <a:headEnd len="sm" w="sm" type="none"/>
            <a:tailEnd len="sm" w="sm" type="none"/>
          </a:ln>
        </p:spPr>
      </p:pic>
      <p:pic>
        <p:nvPicPr>
          <p:cNvPr id="626" name="Google Shape;626;p42"/>
          <p:cNvPicPr preferRelativeResize="0"/>
          <p:nvPr/>
        </p:nvPicPr>
        <p:blipFill rotWithShape="1">
          <a:blip r:embed="rId4">
            <a:alphaModFix/>
          </a:blip>
          <a:srcRect b="0" l="0" r="0" t="0"/>
          <a:stretch/>
        </p:blipFill>
        <p:spPr>
          <a:xfrm>
            <a:off x="5996157" y="839123"/>
            <a:ext cx="2994767" cy="199591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3"/>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User Study Protocol </a:t>
            </a:r>
            <a:endParaRPr b="1"/>
          </a:p>
        </p:txBody>
      </p:sp>
      <p:sp>
        <p:nvSpPr>
          <p:cNvPr id="633" name="Google Shape;633;p43"/>
          <p:cNvSpPr txBox="1"/>
          <p:nvPr>
            <p:ph idx="1" type="body"/>
          </p:nvPr>
        </p:nvSpPr>
        <p:spPr>
          <a:xfrm>
            <a:off x="628650" y="1369219"/>
            <a:ext cx="5256900"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rPr b="1" lang="en-US" sz="2200"/>
              <a:t>A good user study protocol is a guide to HELP YOU facilitate the testing session with your participant. </a:t>
            </a:r>
            <a:endParaRPr sz="2200"/>
          </a:p>
          <a:p>
            <a:pPr indent="-247650" lvl="0" marL="342900" rtl="0" algn="l">
              <a:lnSpc>
                <a:spcPct val="115000"/>
              </a:lnSpc>
              <a:spcBef>
                <a:spcPts val="750"/>
              </a:spcBef>
              <a:spcAft>
                <a:spcPts val="0"/>
              </a:spcAft>
              <a:buSzPts val="1600"/>
              <a:buAutoNum type="arabicPeriod"/>
            </a:pPr>
            <a:r>
              <a:rPr lang="en-US" sz="1500"/>
              <a:t>It should </a:t>
            </a:r>
            <a:r>
              <a:rPr b="1" lang="en-US" sz="1500"/>
              <a:t>introduce you</a:t>
            </a:r>
            <a:r>
              <a:rPr lang="en-US" sz="1500"/>
              <a:t> and the </a:t>
            </a:r>
            <a:r>
              <a:rPr b="1" lang="en-US" sz="1500"/>
              <a:t>project</a:t>
            </a:r>
            <a:r>
              <a:rPr lang="en-US" sz="1500"/>
              <a:t>. </a:t>
            </a:r>
            <a:endParaRPr sz="1500"/>
          </a:p>
          <a:p>
            <a:pPr indent="-247650" lvl="0" marL="342900" rtl="0" algn="l">
              <a:lnSpc>
                <a:spcPct val="115000"/>
              </a:lnSpc>
              <a:spcBef>
                <a:spcPts val="0"/>
              </a:spcBef>
              <a:spcAft>
                <a:spcPts val="0"/>
              </a:spcAft>
              <a:buSzPts val="1600"/>
              <a:buAutoNum type="arabicPeriod"/>
            </a:pPr>
            <a:r>
              <a:rPr lang="en-US" sz="1500"/>
              <a:t>It should </a:t>
            </a:r>
            <a:r>
              <a:rPr b="1" lang="en-US" sz="1500"/>
              <a:t>inform the participant</a:t>
            </a:r>
            <a:r>
              <a:rPr lang="en-US" sz="1500"/>
              <a:t> about </a:t>
            </a:r>
            <a:r>
              <a:rPr b="1" lang="en-US" sz="1500"/>
              <a:t>data collection</a:t>
            </a:r>
            <a:r>
              <a:rPr lang="en-US" sz="1500"/>
              <a:t>, ask for </a:t>
            </a:r>
            <a:r>
              <a:rPr b="1" lang="en-US" sz="1500"/>
              <a:t>consent </a:t>
            </a:r>
            <a:r>
              <a:rPr lang="en-US" sz="1500"/>
              <a:t>and address any </a:t>
            </a:r>
            <a:r>
              <a:rPr b="1" lang="en-US" sz="1500"/>
              <a:t>questions </a:t>
            </a:r>
            <a:r>
              <a:rPr lang="en-US" sz="1500"/>
              <a:t>or concerns. </a:t>
            </a:r>
            <a:endParaRPr sz="1500"/>
          </a:p>
          <a:p>
            <a:pPr indent="-247650" lvl="0" marL="342900" rtl="0" algn="l">
              <a:lnSpc>
                <a:spcPct val="115000"/>
              </a:lnSpc>
              <a:spcBef>
                <a:spcPts val="0"/>
              </a:spcBef>
              <a:spcAft>
                <a:spcPts val="0"/>
              </a:spcAft>
              <a:buSzPts val="1600"/>
              <a:buAutoNum type="arabicPeriod"/>
            </a:pPr>
            <a:r>
              <a:rPr lang="en-US" sz="1500"/>
              <a:t>It should introduce </a:t>
            </a:r>
            <a:r>
              <a:rPr b="1" lang="en-US" sz="1500">
                <a:solidFill>
                  <a:srgbClr val="FF0000"/>
                </a:solidFill>
                <a:highlight>
                  <a:srgbClr val="FFFF00"/>
                </a:highlight>
              </a:rPr>
              <a:t>a scenario (s) and task(s</a:t>
            </a:r>
            <a:r>
              <a:rPr b="1" lang="en-US" sz="1500">
                <a:highlight>
                  <a:srgbClr val="FFFF00"/>
                </a:highlight>
              </a:rPr>
              <a:t>)</a:t>
            </a:r>
            <a:r>
              <a:rPr lang="en-US" sz="1500"/>
              <a:t>, as well as remind the participant to </a:t>
            </a:r>
            <a:r>
              <a:rPr b="1" lang="en-US" sz="1500"/>
              <a:t>think out loud</a:t>
            </a:r>
            <a:r>
              <a:rPr lang="en-US" sz="1500"/>
              <a:t> during the test. </a:t>
            </a:r>
            <a:endParaRPr sz="1500"/>
          </a:p>
          <a:p>
            <a:pPr indent="0" lvl="0" marL="0" rtl="0" algn="l">
              <a:lnSpc>
                <a:spcPct val="115000"/>
              </a:lnSpc>
              <a:spcBef>
                <a:spcPts val="750"/>
              </a:spcBef>
              <a:spcAft>
                <a:spcPts val="0"/>
              </a:spcAft>
              <a:buSzPts val="1800"/>
              <a:buNone/>
            </a:pPr>
            <a:r>
              <a:t/>
            </a:r>
            <a:endParaRPr sz="1500"/>
          </a:p>
          <a:p>
            <a:pPr indent="0" lvl="1" marL="0" rtl="0" algn="l">
              <a:lnSpc>
                <a:spcPct val="90000"/>
              </a:lnSpc>
              <a:spcBef>
                <a:spcPts val="375"/>
              </a:spcBef>
              <a:spcAft>
                <a:spcPts val="0"/>
              </a:spcAft>
              <a:buSzPts val="2400"/>
              <a:buNone/>
            </a:pPr>
            <a:r>
              <a:t/>
            </a:r>
            <a:endParaRPr sz="12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p:txBody>
      </p:sp>
      <p:pic>
        <p:nvPicPr>
          <p:cNvPr id="634" name="Google Shape;634;p43"/>
          <p:cNvPicPr preferRelativeResize="0"/>
          <p:nvPr/>
        </p:nvPicPr>
        <p:blipFill rotWithShape="1">
          <a:blip r:embed="rId3">
            <a:alphaModFix/>
          </a:blip>
          <a:srcRect b="0" l="0" r="0" t="0"/>
          <a:stretch/>
        </p:blipFill>
        <p:spPr>
          <a:xfrm>
            <a:off x="5996157" y="2961712"/>
            <a:ext cx="2994768" cy="1998881"/>
          </a:xfrm>
          <a:prstGeom prst="rect">
            <a:avLst/>
          </a:prstGeom>
          <a:noFill/>
          <a:ln cap="flat" cmpd="sng" w="19050">
            <a:solidFill>
              <a:schemeClr val="dk2"/>
            </a:solidFill>
            <a:prstDash val="solid"/>
            <a:round/>
            <a:headEnd len="sm" w="sm" type="none"/>
            <a:tailEnd len="sm" w="sm" type="none"/>
          </a:ln>
        </p:spPr>
      </p:pic>
      <p:pic>
        <p:nvPicPr>
          <p:cNvPr id="635" name="Google Shape;635;p43"/>
          <p:cNvPicPr preferRelativeResize="0"/>
          <p:nvPr/>
        </p:nvPicPr>
        <p:blipFill rotWithShape="1">
          <a:blip r:embed="rId4">
            <a:alphaModFix/>
          </a:blip>
          <a:srcRect b="0" l="0" r="0" t="0"/>
          <a:stretch/>
        </p:blipFill>
        <p:spPr>
          <a:xfrm>
            <a:off x="5996157" y="839123"/>
            <a:ext cx="2994767" cy="199591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4"/>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User Study Protocol </a:t>
            </a:r>
            <a:endParaRPr b="1"/>
          </a:p>
        </p:txBody>
      </p:sp>
      <p:sp>
        <p:nvSpPr>
          <p:cNvPr id="642" name="Google Shape;642;p44"/>
          <p:cNvSpPr txBox="1"/>
          <p:nvPr>
            <p:ph idx="1" type="body"/>
          </p:nvPr>
        </p:nvSpPr>
        <p:spPr>
          <a:xfrm>
            <a:off x="628650" y="1369219"/>
            <a:ext cx="5256900"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0"/>
              </a:spcBef>
              <a:spcAft>
                <a:spcPts val="0"/>
              </a:spcAft>
              <a:buSzPts val="2800"/>
              <a:buNone/>
            </a:pPr>
            <a:r>
              <a:rPr b="1" lang="en-US" sz="2200"/>
              <a:t>A good user study protocol is a guide to HELP YOU facilitate the testing session with your participant. </a:t>
            </a:r>
            <a:endParaRPr sz="2200"/>
          </a:p>
          <a:p>
            <a:pPr indent="-247650" lvl="0" marL="342900" rtl="0" algn="l">
              <a:lnSpc>
                <a:spcPct val="115000"/>
              </a:lnSpc>
              <a:spcBef>
                <a:spcPts val="750"/>
              </a:spcBef>
              <a:spcAft>
                <a:spcPts val="0"/>
              </a:spcAft>
              <a:buSzPts val="1600"/>
              <a:buAutoNum type="arabicPeriod"/>
            </a:pPr>
            <a:r>
              <a:rPr lang="en-US" sz="1500"/>
              <a:t>It should </a:t>
            </a:r>
            <a:r>
              <a:rPr b="1" lang="en-US" sz="1500"/>
              <a:t>introduce you</a:t>
            </a:r>
            <a:r>
              <a:rPr lang="en-US" sz="1500"/>
              <a:t> and the </a:t>
            </a:r>
            <a:r>
              <a:rPr b="1" lang="en-US" sz="1500"/>
              <a:t>project</a:t>
            </a:r>
            <a:r>
              <a:rPr lang="en-US" sz="1500"/>
              <a:t>. </a:t>
            </a:r>
            <a:endParaRPr sz="1500"/>
          </a:p>
          <a:p>
            <a:pPr indent="-247650" lvl="0" marL="342900" rtl="0" algn="l">
              <a:lnSpc>
                <a:spcPct val="115000"/>
              </a:lnSpc>
              <a:spcBef>
                <a:spcPts val="0"/>
              </a:spcBef>
              <a:spcAft>
                <a:spcPts val="0"/>
              </a:spcAft>
              <a:buSzPts val="1600"/>
              <a:buAutoNum type="arabicPeriod"/>
            </a:pPr>
            <a:r>
              <a:rPr lang="en-US" sz="1500"/>
              <a:t>It should </a:t>
            </a:r>
            <a:r>
              <a:rPr b="1" lang="en-US" sz="1500"/>
              <a:t>inform the participant</a:t>
            </a:r>
            <a:r>
              <a:rPr lang="en-US" sz="1500"/>
              <a:t> about </a:t>
            </a:r>
            <a:r>
              <a:rPr b="1" lang="en-US" sz="1500"/>
              <a:t>data collection</a:t>
            </a:r>
            <a:r>
              <a:rPr lang="en-US" sz="1500"/>
              <a:t>, ask for </a:t>
            </a:r>
            <a:r>
              <a:rPr b="1" lang="en-US" sz="1500"/>
              <a:t>consent </a:t>
            </a:r>
            <a:r>
              <a:rPr lang="en-US" sz="1500"/>
              <a:t>and address any </a:t>
            </a:r>
            <a:r>
              <a:rPr b="1" lang="en-US" sz="1500"/>
              <a:t>questions </a:t>
            </a:r>
            <a:r>
              <a:rPr lang="en-US" sz="1500"/>
              <a:t>or concerns. </a:t>
            </a:r>
            <a:endParaRPr sz="1500"/>
          </a:p>
          <a:p>
            <a:pPr indent="-247650" lvl="0" marL="342900" rtl="0" algn="l">
              <a:lnSpc>
                <a:spcPct val="115000"/>
              </a:lnSpc>
              <a:spcBef>
                <a:spcPts val="0"/>
              </a:spcBef>
              <a:spcAft>
                <a:spcPts val="0"/>
              </a:spcAft>
              <a:buSzPts val="1600"/>
              <a:buAutoNum type="arabicPeriod"/>
            </a:pPr>
            <a:r>
              <a:rPr lang="en-US" sz="1500"/>
              <a:t>It should introduce </a:t>
            </a:r>
            <a:r>
              <a:rPr b="1" lang="en-US" sz="1500">
                <a:solidFill>
                  <a:srgbClr val="FF0000"/>
                </a:solidFill>
                <a:highlight>
                  <a:srgbClr val="FFFF00"/>
                </a:highlight>
              </a:rPr>
              <a:t>a scenario (s) and task(s</a:t>
            </a:r>
            <a:r>
              <a:rPr b="1" lang="en-US" sz="1500"/>
              <a:t>)</a:t>
            </a:r>
            <a:r>
              <a:rPr lang="en-US" sz="1500"/>
              <a:t>, as well as remind the participant to </a:t>
            </a:r>
            <a:r>
              <a:rPr b="1" lang="en-US" sz="1500"/>
              <a:t>think out loud</a:t>
            </a:r>
            <a:r>
              <a:rPr lang="en-US" sz="1500"/>
              <a:t> during the test. </a:t>
            </a:r>
            <a:endParaRPr sz="1500"/>
          </a:p>
          <a:p>
            <a:pPr indent="-247650" lvl="0" marL="342900" rtl="0" algn="l">
              <a:lnSpc>
                <a:spcPct val="115000"/>
              </a:lnSpc>
              <a:spcBef>
                <a:spcPts val="0"/>
              </a:spcBef>
              <a:spcAft>
                <a:spcPts val="0"/>
              </a:spcAft>
              <a:buSzPts val="1600"/>
              <a:buAutoNum type="arabicPeriod"/>
            </a:pPr>
            <a:r>
              <a:rPr lang="en-US" sz="1500"/>
              <a:t>It should provide </a:t>
            </a:r>
            <a:r>
              <a:rPr b="1" lang="en-US" sz="1500"/>
              <a:t>room for feedback and questions</a:t>
            </a:r>
            <a:r>
              <a:rPr lang="en-US" sz="1500"/>
              <a:t>, before, during or after the test. </a:t>
            </a:r>
            <a:endParaRPr sz="1500"/>
          </a:p>
          <a:p>
            <a:pPr indent="0" lvl="1" marL="0" rtl="0" algn="l">
              <a:lnSpc>
                <a:spcPct val="90000"/>
              </a:lnSpc>
              <a:spcBef>
                <a:spcPts val="375"/>
              </a:spcBef>
              <a:spcAft>
                <a:spcPts val="0"/>
              </a:spcAft>
              <a:buSzPts val="2400"/>
              <a:buNone/>
            </a:pPr>
            <a:r>
              <a:t/>
            </a:r>
            <a:endParaRPr sz="12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a:p>
            <a:pPr indent="0" lvl="0" marL="0" rtl="0" algn="l">
              <a:lnSpc>
                <a:spcPct val="90000"/>
              </a:lnSpc>
              <a:spcBef>
                <a:spcPts val="750"/>
              </a:spcBef>
              <a:spcAft>
                <a:spcPts val="0"/>
              </a:spcAft>
              <a:buSzPts val="2800"/>
              <a:buNone/>
            </a:pPr>
            <a:r>
              <a:t/>
            </a:r>
            <a:endParaRPr sz="1900"/>
          </a:p>
        </p:txBody>
      </p:sp>
      <p:pic>
        <p:nvPicPr>
          <p:cNvPr id="643" name="Google Shape;643;p44"/>
          <p:cNvPicPr preferRelativeResize="0"/>
          <p:nvPr/>
        </p:nvPicPr>
        <p:blipFill rotWithShape="1">
          <a:blip r:embed="rId3">
            <a:alphaModFix/>
          </a:blip>
          <a:srcRect b="0" l="0" r="0" t="0"/>
          <a:stretch/>
        </p:blipFill>
        <p:spPr>
          <a:xfrm>
            <a:off x="5996157" y="2961712"/>
            <a:ext cx="2994768" cy="1998881"/>
          </a:xfrm>
          <a:prstGeom prst="rect">
            <a:avLst/>
          </a:prstGeom>
          <a:noFill/>
          <a:ln cap="flat" cmpd="sng" w="19050">
            <a:solidFill>
              <a:schemeClr val="dk2"/>
            </a:solidFill>
            <a:prstDash val="solid"/>
            <a:round/>
            <a:headEnd len="sm" w="sm" type="none"/>
            <a:tailEnd len="sm" w="sm" type="none"/>
          </a:ln>
        </p:spPr>
      </p:pic>
      <p:pic>
        <p:nvPicPr>
          <p:cNvPr id="644" name="Google Shape;644;p44"/>
          <p:cNvPicPr preferRelativeResize="0"/>
          <p:nvPr/>
        </p:nvPicPr>
        <p:blipFill rotWithShape="1">
          <a:blip r:embed="rId4">
            <a:alphaModFix/>
          </a:blip>
          <a:srcRect b="0" l="0" r="0" t="0"/>
          <a:stretch/>
        </p:blipFill>
        <p:spPr>
          <a:xfrm>
            <a:off x="5996157" y="839123"/>
            <a:ext cx="2994767" cy="199591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5"/>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User Study Protocol Drafts </a:t>
            </a:r>
            <a:endParaRPr b="1"/>
          </a:p>
          <a:p>
            <a:pPr indent="0" lvl="0" marL="0" rtl="0" algn="l">
              <a:lnSpc>
                <a:spcPct val="90000"/>
              </a:lnSpc>
              <a:spcBef>
                <a:spcPts val="0"/>
              </a:spcBef>
              <a:spcAft>
                <a:spcPts val="0"/>
              </a:spcAft>
              <a:buSzPts val="4400"/>
              <a:buNone/>
            </a:pPr>
            <a:r>
              <a:rPr lang="en-US" sz="1500"/>
              <a:t>Examples</a:t>
            </a:r>
            <a:endParaRPr sz="1500"/>
          </a:p>
        </p:txBody>
      </p:sp>
      <p:sp>
        <p:nvSpPr>
          <p:cNvPr id="651" name="Google Shape;651;p45"/>
          <p:cNvSpPr txBox="1"/>
          <p:nvPr>
            <p:ph idx="1" type="body"/>
          </p:nvPr>
        </p:nvSpPr>
        <p:spPr>
          <a:xfrm>
            <a:off x="914400" y="1369219"/>
            <a:ext cx="3269475" cy="1544625"/>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750"/>
              </a:spcBef>
              <a:spcAft>
                <a:spcPts val="0"/>
              </a:spcAft>
              <a:buSzPts val="1800"/>
              <a:buNone/>
            </a:pPr>
            <a:r>
              <a:rPr b="1" lang="en-US" sz="1500"/>
              <a:t>Good:</a:t>
            </a:r>
            <a:endParaRPr b="1" sz="1500"/>
          </a:p>
          <a:p>
            <a:pPr indent="-266700" lvl="0" marL="342900" rtl="0" algn="l">
              <a:lnSpc>
                <a:spcPct val="115000"/>
              </a:lnSpc>
              <a:spcBef>
                <a:spcPts val="750"/>
              </a:spcBef>
              <a:spcAft>
                <a:spcPts val="0"/>
              </a:spcAft>
              <a:buSzPts val="2000"/>
              <a:buChar char="•"/>
            </a:pPr>
            <a:r>
              <a:rPr lang="en-US" sz="1500">
                <a:highlight>
                  <a:srgbClr val="D9EAD3"/>
                </a:highlight>
              </a:rPr>
              <a:t>Introduction (yourself and project)</a:t>
            </a:r>
            <a:endParaRPr sz="1500">
              <a:highlight>
                <a:srgbClr val="D9EAD3"/>
              </a:highlight>
            </a:endParaRPr>
          </a:p>
          <a:p>
            <a:pPr indent="-266700" lvl="0" marL="342900" rtl="0" algn="l">
              <a:lnSpc>
                <a:spcPct val="115000"/>
              </a:lnSpc>
              <a:spcBef>
                <a:spcPts val="0"/>
              </a:spcBef>
              <a:spcAft>
                <a:spcPts val="0"/>
              </a:spcAft>
              <a:buSzPts val="2000"/>
              <a:buChar char="•"/>
            </a:pPr>
            <a:r>
              <a:rPr lang="en-US" sz="1500">
                <a:highlight>
                  <a:srgbClr val="FFF2CC"/>
                </a:highlight>
              </a:rPr>
              <a:t>Introduction to Scenario and Task</a:t>
            </a:r>
            <a:endParaRPr sz="1500">
              <a:highlight>
                <a:srgbClr val="FFF2CC"/>
              </a:highlight>
            </a:endParaRPr>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SzPts val="2800"/>
              <a:buNone/>
            </a:pPr>
            <a:r>
              <a:t/>
            </a:r>
            <a:endParaRPr/>
          </a:p>
        </p:txBody>
      </p:sp>
      <p:pic>
        <p:nvPicPr>
          <p:cNvPr id="652" name="Google Shape;652;p45"/>
          <p:cNvPicPr preferRelativeResize="0"/>
          <p:nvPr/>
        </p:nvPicPr>
        <p:blipFill rotWithShape="1">
          <a:blip r:embed="rId3">
            <a:alphaModFix/>
          </a:blip>
          <a:srcRect b="0" l="0" r="0" t="0"/>
          <a:stretch/>
        </p:blipFill>
        <p:spPr>
          <a:xfrm>
            <a:off x="331041" y="2913843"/>
            <a:ext cx="8481917" cy="1544625"/>
          </a:xfrm>
          <a:prstGeom prst="rect">
            <a:avLst/>
          </a:prstGeom>
          <a:noFill/>
          <a:ln cap="flat" cmpd="sng" w="9525">
            <a:solidFill>
              <a:schemeClr val="dk2"/>
            </a:solidFill>
            <a:prstDash val="solid"/>
            <a:round/>
            <a:headEnd len="sm" w="sm" type="none"/>
            <a:tailEnd len="sm" w="sm" type="none"/>
          </a:ln>
        </p:spPr>
      </p:pic>
      <p:sp>
        <p:nvSpPr>
          <p:cNvPr id="653" name="Google Shape;653;p45"/>
          <p:cNvSpPr txBox="1"/>
          <p:nvPr/>
        </p:nvSpPr>
        <p:spPr>
          <a:xfrm>
            <a:off x="5096025" y="1369219"/>
            <a:ext cx="3269475" cy="1797525"/>
          </a:xfrm>
          <a:prstGeom prst="rect">
            <a:avLst/>
          </a:prstGeom>
          <a:noFill/>
          <a:ln>
            <a:noFill/>
          </a:ln>
        </p:spPr>
        <p:txBody>
          <a:bodyPr anchorCtr="0" anchor="t" bIns="68550" lIns="68550" spcFirstLastPara="1" rIns="68550" wrap="square" tIns="68550">
            <a:normAutofit/>
          </a:bodyPr>
          <a:lstStyle/>
          <a:p>
            <a:pPr indent="0" lvl="0" marL="0" marR="0" rtl="0" algn="l">
              <a:lnSpc>
                <a:spcPct val="115000"/>
              </a:lnSpc>
              <a:spcBef>
                <a:spcPts val="750"/>
              </a:spcBef>
              <a:spcAft>
                <a:spcPts val="0"/>
              </a:spcAft>
              <a:buNone/>
            </a:pPr>
            <a:r>
              <a:rPr b="1" i="0" lang="en-US" sz="1500" u="none" cap="none" strike="noStrike">
                <a:solidFill>
                  <a:schemeClr val="dk1"/>
                </a:solidFill>
                <a:latin typeface="Calibri"/>
                <a:ea typeface="Calibri"/>
                <a:cs typeface="Calibri"/>
                <a:sym typeface="Calibri"/>
              </a:rPr>
              <a:t>Missing:</a:t>
            </a:r>
            <a:endParaRPr b="1" i="0" sz="1500" u="none" cap="none" strike="noStrike">
              <a:solidFill>
                <a:schemeClr val="dk1"/>
              </a:solidFill>
              <a:latin typeface="Calibri"/>
              <a:ea typeface="Calibri"/>
              <a:cs typeface="Calibri"/>
              <a:sym typeface="Calibri"/>
            </a:endParaRPr>
          </a:p>
          <a:p>
            <a:pPr indent="-266700" lvl="0" marL="342900" marR="0" rtl="0" algn="l">
              <a:lnSpc>
                <a:spcPct val="115000"/>
              </a:lnSpc>
              <a:spcBef>
                <a:spcPts val="750"/>
              </a:spcBef>
              <a:spcAft>
                <a:spcPts val="0"/>
              </a:spcAft>
              <a:buClr>
                <a:schemeClr val="dk1"/>
              </a:buClr>
              <a:buSzPts val="2000"/>
              <a:buFont typeface="Arial"/>
              <a:buChar char="•"/>
            </a:pPr>
            <a:r>
              <a:rPr b="0" i="0" lang="en-US" sz="1500" u="none" cap="none" strike="noStrike">
                <a:solidFill>
                  <a:schemeClr val="dk1"/>
                </a:solidFill>
                <a:latin typeface="Calibri"/>
                <a:ea typeface="Calibri"/>
                <a:cs typeface="Calibri"/>
                <a:sym typeface="Calibri"/>
              </a:rPr>
              <a:t>Opportunity for Questions</a:t>
            </a:r>
            <a:endParaRPr b="0" i="0" sz="1500" u="none" cap="none" strike="noStrike">
              <a:solidFill>
                <a:schemeClr val="dk1"/>
              </a:solidFill>
              <a:latin typeface="Calibri"/>
              <a:ea typeface="Calibri"/>
              <a:cs typeface="Calibri"/>
              <a:sym typeface="Calibri"/>
            </a:endParaRPr>
          </a:p>
          <a:p>
            <a:pPr indent="-266700" lvl="0" marL="342900" marR="0" rtl="0" algn="l">
              <a:lnSpc>
                <a:spcPct val="115000"/>
              </a:lnSpc>
              <a:spcBef>
                <a:spcPts val="0"/>
              </a:spcBef>
              <a:spcAft>
                <a:spcPts val="0"/>
              </a:spcAft>
              <a:buClr>
                <a:schemeClr val="dk1"/>
              </a:buClr>
              <a:buSzPts val="2000"/>
              <a:buFont typeface="Arial"/>
              <a:buChar char="•"/>
            </a:pPr>
            <a:r>
              <a:rPr b="0" i="0" lang="en-US" sz="1500" u="none" cap="none" strike="noStrike">
                <a:solidFill>
                  <a:schemeClr val="dk1"/>
                </a:solidFill>
                <a:latin typeface="Calibri"/>
                <a:ea typeface="Calibri"/>
                <a:cs typeface="Calibri"/>
                <a:sym typeface="Calibri"/>
              </a:rPr>
              <a:t>Informed Consent</a:t>
            </a:r>
            <a:endParaRPr b="0" i="0" sz="1500" u="none" cap="none" strike="noStrike">
              <a:solidFill>
                <a:schemeClr val="dk1"/>
              </a:solidFill>
              <a:latin typeface="Calibri"/>
              <a:ea typeface="Calibri"/>
              <a:cs typeface="Calibri"/>
              <a:sym typeface="Calibri"/>
            </a:endParaRPr>
          </a:p>
          <a:p>
            <a:pPr indent="-266700" lvl="0" marL="342900" marR="0" rtl="0" algn="l">
              <a:lnSpc>
                <a:spcPct val="115000"/>
              </a:lnSpc>
              <a:spcBef>
                <a:spcPts val="0"/>
              </a:spcBef>
              <a:spcAft>
                <a:spcPts val="0"/>
              </a:spcAft>
              <a:buClr>
                <a:schemeClr val="dk1"/>
              </a:buClr>
              <a:buSzPts val="2000"/>
              <a:buFont typeface="Arial"/>
              <a:buChar char="•"/>
            </a:pPr>
            <a:r>
              <a:rPr b="0" i="0" lang="en-US" sz="1500" u="none" cap="none" strike="noStrike">
                <a:solidFill>
                  <a:schemeClr val="dk1"/>
                </a:solidFill>
                <a:latin typeface="Calibri"/>
                <a:ea typeface="Calibri"/>
                <a:cs typeface="Calibri"/>
                <a:sym typeface="Calibri"/>
              </a:rPr>
              <a:t>Think out loud reminder</a:t>
            </a:r>
            <a:endParaRPr b="0" i="0" sz="1500" u="none" cap="none" strike="noStrike">
              <a:solidFill>
                <a:schemeClr val="dk1"/>
              </a:solidFill>
              <a:latin typeface="Calibri"/>
              <a:ea typeface="Calibri"/>
              <a:cs typeface="Calibri"/>
              <a:sym typeface="Calibri"/>
            </a:endParaRPr>
          </a:p>
          <a:p>
            <a:pPr indent="0" lvl="1" marL="0" marR="0" rtl="0" algn="l">
              <a:lnSpc>
                <a:spcPct val="90000"/>
              </a:lnSpc>
              <a:spcBef>
                <a:spcPts val="375"/>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750"/>
              </a:spcBef>
              <a:spcAft>
                <a:spcPts val="0"/>
              </a:spcAft>
              <a:buNone/>
            </a:pPr>
            <a:r>
              <a:t/>
            </a:r>
            <a:endParaRPr b="0" i="0" sz="2100" u="none" cap="none" strike="noStrike">
              <a:solidFill>
                <a:schemeClr val="dk1"/>
              </a:solidFill>
              <a:latin typeface="Calibri"/>
              <a:ea typeface="Calibri"/>
              <a:cs typeface="Calibri"/>
              <a:sym typeface="Calibri"/>
            </a:endParaRPr>
          </a:p>
        </p:txBody>
      </p:sp>
      <p:pic>
        <p:nvPicPr>
          <p:cNvPr id="654" name="Google Shape;654;p45"/>
          <p:cNvPicPr preferRelativeResize="0"/>
          <p:nvPr/>
        </p:nvPicPr>
        <p:blipFill rotWithShape="1">
          <a:blip r:embed="rId4">
            <a:alphaModFix/>
          </a:blip>
          <a:srcRect b="12785" l="0" r="0" t="0"/>
          <a:stretch/>
        </p:blipFill>
        <p:spPr>
          <a:xfrm>
            <a:off x="0" y="-171450"/>
            <a:ext cx="9144002" cy="5314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6"/>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Reminder on Scenarios and Tasks</a:t>
            </a:r>
            <a:endParaRPr b="1"/>
          </a:p>
        </p:txBody>
      </p:sp>
      <p:sp>
        <p:nvSpPr>
          <p:cNvPr id="661" name="Google Shape;661;p46"/>
          <p:cNvSpPr txBox="1"/>
          <p:nvPr/>
        </p:nvSpPr>
        <p:spPr>
          <a:xfrm>
            <a:off x="628650" y="999731"/>
            <a:ext cx="8428500" cy="1535175"/>
          </a:xfrm>
          <a:prstGeom prst="rect">
            <a:avLst/>
          </a:prstGeom>
          <a:no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None/>
            </a:pPr>
            <a:r>
              <a:rPr b="1" i="0" lang="en-US" sz="1600" u="none" cap="none" strike="noStrike">
                <a:solidFill>
                  <a:schemeClr val="lt1"/>
                </a:solidFill>
                <a:highlight>
                  <a:srgbClr val="D9EAD3"/>
                </a:highlight>
                <a:latin typeface="Calibri"/>
                <a:ea typeface="Calibri"/>
                <a:cs typeface="Calibri"/>
                <a:sym typeface="Calibri"/>
              </a:rPr>
              <a:t>Scenario? </a:t>
            </a:r>
            <a:endParaRPr b="1" i="0" sz="1600" u="none" cap="none" strike="noStrike">
              <a:solidFill>
                <a:schemeClr val="lt1"/>
              </a:solidFill>
              <a:highlight>
                <a:srgbClr val="D9EAD3"/>
              </a:highlight>
              <a:latin typeface="Calibri"/>
              <a:ea typeface="Calibri"/>
              <a:cs typeface="Calibri"/>
              <a:sym typeface="Calibri"/>
            </a:endParaRPr>
          </a:p>
          <a:p>
            <a:pPr indent="0" lvl="0" marL="0" marR="0" rtl="0" algn="l">
              <a:lnSpc>
                <a:spcPct val="115000"/>
              </a:lnSpc>
              <a:spcBef>
                <a:spcPts val="0"/>
              </a:spcBef>
              <a:spcAft>
                <a:spcPts val="0"/>
              </a:spcAft>
              <a:buNone/>
            </a:pPr>
            <a:r>
              <a:rPr b="0" i="0" lang="en-US" sz="1600" u="none" cap="none" strike="noStrike">
                <a:solidFill>
                  <a:schemeClr val="lt1"/>
                </a:solidFill>
                <a:highlight>
                  <a:srgbClr val="D9EAD3"/>
                </a:highlight>
                <a:latin typeface="Calibri"/>
                <a:ea typeface="Calibri"/>
                <a:cs typeface="Calibri"/>
                <a:sym typeface="Calibri"/>
              </a:rPr>
              <a:t>A scenario provides context, via a short story. It tells why someone is using your interface, app or site. It </a:t>
            </a:r>
            <a:r>
              <a:rPr b="0" i="1" lang="en-US" sz="1600" u="none" cap="none" strike="noStrike">
                <a:solidFill>
                  <a:schemeClr val="lt1"/>
                </a:solidFill>
                <a:highlight>
                  <a:srgbClr val="D9EAD3"/>
                </a:highlight>
                <a:latin typeface="Calibri"/>
                <a:ea typeface="Calibri"/>
                <a:cs typeface="Calibri"/>
                <a:sym typeface="Calibri"/>
              </a:rPr>
              <a:t>“sets up”</a:t>
            </a:r>
            <a:r>
              <a:rPr b="0" i="0" lang="en-US" sz="1600" u="none" cap="none" strike="noStrike">
                <a:solidFill>
                  <a:schemeClr val="lt1"/>
                </a:solidFill>
                <a:highlight>
                  <a:srgbClr val="D9EAD3"/>
                </a:highlight>
                <a:latin typeface="Calibri"/>
                <a:ea typeface="Calibri"/>
                <a:cs typeface="Calibri"/>
                <a:sym typeface="Calibri"/>
              </a:rPr>
              <a:t> or </a:t>
            </a:r>
            <a:r>
              <a:rPr b="0" i="1" lang="en-US" sz="1600" u="none" cap="none" strike="noStrike">
                <a:solidFill>
                  <a:schemeClr val="lt1"/>
                </a:solidFill>
                <a:highlight>
                  <a:srgbClr val="D9EAD3"/>
                </a:highlight>
                <a:latin typeface="Calibri"/>
                <a:ea typeface="Calibri"/>
                <a:cs typeface="Calibri"/>
                <a:sym typeface="Calibri"/>
              </a:rPr>
              <a:t>“tees up”</a:t>
            </a:r>
            <a:r>
              <a:rPr b="0" i="0" lang="en-US" sz="1600" u="none" cap="none" strike="noStrike">
                <a:solidFill>
                  <a:schemeClr val="lt1"/>
                </a:solidFill>
                <a:highlight>
                  <a:srgbClr val="D9EAD3"/>
                </a:highlight>
                <a:latin typeface="Calibri"/>
                <a:ea typeface="Calibri"/>
                <a:cs typeface="Calibri"/>
                <a:sym typeface="Calibri"/>
              </a:rPr>
              <a:t> the task for the participant. </a:t>
            </a:r>
            <a:endParaRPr b="0" i="0" sz="1600" u="none" cap="none" strike="noStrike">
              <a:solidFill>
                <a:schemeClr val="lt1"/>
              </a:solidFill>
              <a:highlight>
                <a:srgbClr val="D9EAD3"/>
              </a:highlight>
              <a:latin typeface="Calibri"/>
              <a:ea typeface="Calibri"/>
              <a:cs typeface="Calibri"/>
              <a:sym typeface="Calibri"/>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b="1" i="0" lang="en-US" sz="1600" u="none" cap="none" strike="noStrike">
                <a:solidFill>
                  <a:schemeClr val="lt1"/>
                </a:solidFill>
                <a:highlight>
                  <a:srgbClr val="FCE5CD"/>
                </a:highlight>
                <a:latin typeface="Calibri"/>
                <a:ea typeface="Calibri"/>
                <a:cs typeface="Calibri"/>
                <a:sym typeface="Calibri"/>
              </a:rPr>
              <a:t>Task? </a:t>
            </a:r>
            <a:r>
              <a:rPr b="0" i="0" lang="en-US" sz="1600" u="none" cap="none" strike="noStrike">
                <a:solidFill>
                  <a:schemeClr val="lt1"/>
                </a:solidFill>
                <a:highlight>
                  <a:srgbClr val="FCE5CD"/>
                </a:highlight>
                <a:latin typeface="Calibri"/>
                <a:ea typeface="Calibri"/>
                <a:cs typeface="Calibri"/>
                <a:sym typeface="Calibri"/>
              </a:rPr>
              <a:t> The actual instruction of </a:t>
            </a:r>
            <a:r>
              <a:rPr b="0" i="1" lang="en-US" sz="1600" u="none" cap="none" strike="noStrike">
                <a:solidFill>
                  <a:schemeClr val="lt1"/>
                </a:solidFill>
                <a:highlight>
                  <a:srgbClr val="FCE5CD"/>
                </a:highlight>
                <a:latin typeface="Calibri"/>
                <a:ea typeface="Calibri"/>
                <a:cs typeface="Calibri"/>
                <a:sym typeface="Calibri"/>
              </a:rPr>
              <a:t>“telling the user what to do, without how to do it”</a:t>
            </a:r>
            <a:endParaRPr b="0" i="1" sz="200" u="none" cap="none" strike="noStrike">
              <a:solidFill>
                <a:schemeClr val="lt1"/>
              </a:solidFill>
              <a:highlight>
                <a:srgbClr val="FCE5CD"/>
              </a:highlight>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7"/>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Reminder on Scenarios and Tasks</a:t>
            </a:r>
            <a:endParaRPr b="1"/>
          </a:p>
        </p:txBody>
      </p:sp>
      <p:pic>
        <p:nvPicPr>
          <p:cNvPr descr="Graphical user interface, application&#10;&#10;Description automatically generated" id="668" name="Google Shape;668;p47"/>
          <p:cNvPicPr preferRelativeResize="0"/>
          <p:nvPr/>
        </p:nvPicPr>
        <p:blipFill rotWithShape="1">
          <a:blip r:embed="rId3">
            <a:alphaModFix/>
          </a:blip>
          <a:srcRect b="32280" l="0" r="0" t="0"/>
          <a:stretch/>
        </p:blipFill>
        <p:spPr>
          <a:xfrm>
            <a:off x="1911806" y="2671574"/>
            <a:ext cx="7145270" cy="2380331"/>
          </a:xfrm>
          <a:prstGeom prst="rect">
            <a:avLst/>
          </a:prstGeom>
          <a:noFill/>
          <a:ln cap="flat" cmpd="sng" w="19050">
            <a:solidFill>
              <a:srgbClr val="000000"/>
            </a:solidFill>
            <a:prstDash val="solid"/>
            <a:round/>
            <a:headEnd len="sm" w="sm" type="none"/>
            <a:tailEnd len="sm" w="sm" type="none"/>
          </a:ln>
        </p:spPr>
      </p:pic>
      <p:sp>
        <p:nvSpPr>
          <p:cNvPr id="669" name="Google Shape;669;p47"/>
          <p:cNvSpPr txBox="1"/>
          <p:nvPr/>
        </p:nvSpPr>
        <p:spPr>
          <a:xfrm>
            <a:off x="628650" y="999731"/>
            <a:ext cx="8428500" cy="1535175"/>
          </a:xfrm>
          <a:prstGeom prst="rect">
            <a:avLst/>
          </a:prstGeom>
          <a:no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None/>
            </a:pPr>
            <a:r>
              <a:rPr b="1" i="0" lang="en-US" sz="1600" u="none" cap="none" strike="noStrike">
                <a:solidFill>
                  <a:schemeClr val="lt1"/>
                </a:solidFill>
                <a:highlight>
                  <a:srgbClr val="D9EAD3"/>
                </a:highlight>
                <a:latin typeface="Calibri"/>
                <a:ea typeface="Calibri"/>
                <a:cs typeface="Calibri"/>
                <a:sym typeface="Calibri"/>
              </a:rPr>
              <a:t>Scenario:</a:t>
            </a:r>
            <a:r>
              <a:rPr b="0" i="0" lang="en-US" sz="1600" u="none" cap="none" strike="noStrike">
                <a:solidFill>
                  <a:schemeClr val="lt1"/>
                </a:solidFill>
                <a:highlight>
                  <a:srgbClr val="D9EAD3"/>
                </a:highlight>
                <a:latin typeface="Calibri"/>
                <a:ea typeface="Calibri"/>
                <a:cs typeface="Calibri"/>
                <a:sym typeface="Calibri"/>
              </a:rPr>
              <a:t> You are an Informatics Student at IU and you need to take a Final Exam at noon in the Wells Library today. Upon arrival, you realize, you are a bit early and want to find a quiet place for last minute cramming. You pull out your phone and open up Findlock to book a room to study. </a:t>
            </a:r>
            <a:endParaRPr b="0" i="0" sz="1600" u="none" cap="none" strike="noStrike">
              <a:solidFill>
                <a:schemeClr val="lt1"/>
              </a:solidFill>
              <a:highlight>
                <a:srgbClr val="D9EAD3"/>
              </a:highlight>
              <a:latin typeface="Calibri"/>
              <a:ea typeface="Calibri"/>
              <a:cs typeface="Calibri"/>
              <a:sym typeface="Calibri"/>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b="1" i="0" lang="en-US" sz="1600" u="none" cap="none" strike="noStrike">
                <a:solidFill>
                  <a:schemeClr val="lt1"/>
                </a:solidFill>
                <a:highlight>
                  <a:srgbClr val="FCE5CD"/>
                </a:highlight>
                <a:latin typeface="Calibri"/>
                <a:ea typeface="Calibri"/>
                <a:cs typeface="Calibri"/>
                <a:sym typeface="Calibri"/>
              </a:rPr>
              <a:t>Task:</a:t>
            </a:r>
            <a:r>
              <a:rPr b="0" i="0" lang="en-US" sz="1600" u="none" cap="none" strike="noStrike">
                <a:solidFill>
                  <a:schemeClr val="lt1"/>
                </a:solidFill>
                <a:highlight>
                  <a:srgbClr val="FCE5CD"/>
                </a:highlight>
                <a:latin typeface="Calibri"/>
                <a:ea typeface="Calibri"/>
                <a:cs typeface="Calibri"/>
                <a:sym typeface="Calibri"/>
              </a:rPr>
              <a:t> Can you search and schedule a room in Wells Library from 11:30AM to noon?</a:t>
            </a:r>
            <a:endParaRPr b="0" i="0" sz="200" u="none" cap="none" strike="noStrike">
              <a:solidFill>
                <a:schemeClr val="lt1"/>
              </a:solidFill>
              <a:highlight>
                <a:srgbClr val="FCE5CD"/>
              </a:highlight>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8"/>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Reminder on Scenarios and Tasks</a:t>
            </a:r>
            <a:endParaRPr b="1"/>
          </a:p>
        </p:txBody>
      </p:sp>
      <p:pic>
        <p:nvPicPr>
          <p:cNvPr descr="Graphical user interface, application&#10;&#10;Description automatically generated" id="676" name="Google Shape;676;p48"/>
          <p:cNvPicPr preferRelativeResize="0"/>
          <p:nvPr/>
        </p:nvPicPr>
        <p:blipFill rotWithShape="1">
          <a:blip r:embed="rId3">
            <a:alphaModFix/>
          </a:blip>
          <a:srcRect b="32280" l="0" r="0" t="0"/>
          <a:stretch/>
        </p:blipFill>
        <p:spPr>
          <a:xfrm>
            <a:off x="1911806" y="2671574"/>
            <a:ext cx="7145270" cy="2380331"/>
          </a:xfrm>
          <a:prstGeom prst="rect">
            <a:avLst/>
          </a:prstGeom>
          <a:noFill/>
          <a:ln cap="flat" cmpd="sng" w="19050">
            <a:solidFill>
              <a:srgbClr val="000000"/>
            </a:solidFill>
            <a:prstDash val="solid"/>
            <a:round/>
            <a:headEnd len="sm" w="sm" type="none"/>
            <a:tailEnd len="sm" w="sm" type="none"/>
          </a:ln>
        </p:spPr>
      </p:pic>
      <p:sp>
        <p:nvSpPr>
          <p:cNvPr id="677" name="Google Shape;677;p48"/>
          <p:cNvSpPr txBox="1"/>
          <p:nvPr/>
        </p:nvSpPr>
        <p:spPr>
          <a:xfrm>
            <a:off x="628650" y="999731"/>
            <a:ext cx="8428500" cy="1535175"/>
          </a:xfrm>
          <a:prstGeom prst="rect">
            <a:avLst/>
          </a:prstGeom>
          <a:no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None/>
            </a:pPr>
            <a:r>
              <a:rPr b="1" i="0" lang="en-US" sz="1600" u="none" cap="none" strike="noStrike">
                <a:solidFill>
                  <a:schemeClr val="lt1"/>
                </a:solidFill>
                <a:highlight>
                  <a:srgbClr val="D9EAD3"/>
                </a:highlight>
                <a:latin typeface="Calibri"/>
                <a:ea typeface="Calibri"/>
                <a:cs typeface="Calibri"/>
                <a:sym typeface="Calibri"/>
              </a:rPr>
              <a:t>Scenario:</a:t>
            </a:r>
            <a:r>
              <a:rPr b="0" i="0" lang="en-US" sz="1600" u="none" cap="none" strike="noStrike">
                <a:solidFill>
                  <a:schemeClr val="lt1"/>
                </a:solidFill>
                <a:highlight>
                  <a:srgbClr val="D9EAD3"/>
                </a:highlight>
                <a:latin typeface="Calibri"/>
                <a:ea typeface="Calibri"/>
                <a:cs typeface="Calibri"/>
                <a:sym typeface="Calibri"/>
              </a:rPr>
              <a:t> You are an Informatics Student at IU and you need to take a Final Exam at noon in the Wells Library today. Upon arrival, you realize, you are a bit early and want to find a quiet place for last minute cramming. You pull out your phone and open up Findlock to book a room to study. </a:t>
            </a:r>
            <a:endParaRPr b="0" i="0" sz="1600" u="none" cap="none" strike="noStrike">
              <a:solidFill>
                <a:schemeClr val="lt1"/>
              </a:solidFill>
              <a:highlight>
                <a:srgbClr val="D9EAD3"/>
              </a:highlight>
              <a:latin typeface="Calibri"/>
              <a:ea typeface="Calibri"/>
              <a:cs typeface="Calibri"/>
              <a:sym typeface="Calibri"/>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b="1" i="0" lang="en-US" sz="1600" u="none" cap="none" strike="noStrike">
                <a:solidFill>
                  <a:schemeClr val="lt1"/>
                </a:solidFill>
                <a:highlight>
                  <a:srgbClr val="FCE5CD"/>
                </a:highlight>
                <a:latin typeface="Calibri"/>
                <a:ea typeface="Calibri"/>
                <a:cs typeface="Calibri"/>
                <a:sym typeface="Calibri"/>
              </a:rPr>
              <a:t>Task:</a:t>
            </a:r>
            <a:r>
              <a:rPr b="0" i="0" lang="en-US" sz="1600" u="none" cap="none" strike="noStrike">
                <a:solidFill>
                  <a:schemeClr val="lt1"/>
                </a:solidFill>
                <a:highlight>
                  <a:srgbClr val="FCE5CD"/>
                </a:highlight>
                <a:latin typeface="Calibri"/>
                <a:ea typeface="Calibri"/>
                <a:cs typeface="Calibri"/>
                <a:sym typeface="Calibri"/>
              </a:rPr>
              <a:t> Can you search and schedule a room in Wells Library from 11:30AM to noon?</a:t>
            </a:r>
            <a:endParaRPr b="0" i="0" sz="200" u="none" cap="none" strike="noStrike">
              <a:solidFill>
                <a:schemeClr val="lt1"/>
              </a:solidFill>
              <a:highlight>
                <a:srgbClr val="FCE5CD"/>
              </a:highlight>
              <a:latin typeface="Arial"/>
              <a:ea typeface="Arial"/>
              <a:cs typeface="Arial"/>
              <a:sym typeface="Arial"/>
            </a:endParaRPr>
          </a:p>
        </p:txBody>
      </p:sp>
      <p:sp>
        <p:nvSpPr>
          <p:cNvPr id="678" name="Google Shape;678;p48"/>
          <p:cNvSpPr txBox="1"/>
          <p:nvPr/>
        </p:nvSpPr>
        <p:spPr>
          <a:xfrm>
            <a:off x="527663" y="3602606"/>
            <a:ext cx="949050" cy="820575"/>
          </a:xfrm>
          <a:prstGeom prst="rect">
            <a:avLst/>
          </a:prstGeom>
          <a:noFill/>
          <a:ln cap="flat" cmpd="sng" w="19050">
            <a:solidFill>
              <a:srgbClr val="000000"/>
            </a:solidFill>
            <a:prstDash val="solid"/>
            <a:round/>
            <a:headEnd len="sm" w="sm" type="none"/>
            <a:tailEnd len="sm" w="sm" type="none"/>
          </a:ln>
        </p:spPr>
        <p:txBody>
          <a:bodyPr anchorCtr="0" anchor="t" bIns="68550" lIns="68550" spcFirstLastPara="1" rIns="68550" wrap="square" tIns="68550">
            <a:noAutofit/>
          </a:bodyPr>
          <a:lstStyle/>
          <a:p>
            <a:pPr indent="0" lvl="0" marL="0" marR="0" rtl="0" algn="l">
              <a:lnSpc>
                <a:spcPct val="100000"/>
              </a:lnSpc>
              <a:spcBef>
                <a:spcPts val="0"/>
              </a:spcBef>
              <a:spcAft>
                <a:spcPts val="0"/>
              </a:spcAft>
              <a:buNone/>
            </a:pPr>
            <a:r>
              <a:rPr b="1" i="0" lang="en-US" sz="2300" u="none" cap="none" strike="noStrike">
                <a:solidFill>
                  <a:srgbClr val="FF0000"/>
                </a:solidFill>
                <a:latin typeface="Calibri"/>
                <a:ea typeface="Calibri"/>
                <a:cs typeface="Calibri"/>
                <a:sym typeface="Calibri"/>
              </a:rPr>
              <a:t>Looks Good?</a:t>
            </a:r>
            <a:endParaRPr b="1" i="0" sz="2300" u="none" cap="none" strike="noStrike">
              <a:solidFill>
                <a:srgbClr val="FF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9"/>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Reminder on Scenarios and Tasks</a:t>
            </a:r>
            <a:endParaRPr b="1"/>
          </a:p>
        </p:txBody>
      </p:sp>
      <p:pic>
        <p:nvPicPr>
          <p:cNvPr descr="Graphical user interface, application&#10;&#10;Description automatically generated" id="685" name="Google Shape;685;p49"/>
          <p:cNvPicPr preferRelativeResize="0"/>
          <p:nvPr/>
        </p:nvPicPr>
        <p:blipFill rotWithShape="1">
          <a:blip r:embed="rId3">
            <a:alphaModFix/>
          </a:blip>
          <a:srcRect b="32280" l="0" r="0" t="0"/>
          <a:stretch/>
        </p:blipFill>
        <p:spPr>
          <a:xfrm>
            <a:off x="1911806" y="2671574"/>
            <a:ext cx="7145270" cy="2380331"/>
          </a:xfrm>
          <a:prstGeom prst="rect">
            <a:avLst/>
          </a:prstGeom>
          <a:noFill/>
          <a:ln cap="flat" cmpd="sng" w="19050">
            <a:solidFill>
              <a:srgbClr val="000000"/>
            </a:solidFill>
            <a:prstDash val="solid"/>
            <a:round/>
            <a:headEnd len="sm" w="sm" type="none"/>
            <a:tailEnd len="sm" w="sm" type="none"/>
          </a:ln>
        </p:spPr>
      </p:pic>
      <p:sp>
        <p:nvSpPr>
          <p:cNvPr id="686" name="Google Shape;686;p49"/>
          <p:cNvSpPr txBox="1"/>
          <p:nvPr/>
        </p:nvSpPr>
        <p:spPr>
          <a:xfrm>
            <a:off x="628650" y="999731"/>
            <a:ext cx="8428500" cy="1535175"/>
          </a:xfrm>
          <a:prstGeom prst="rect">
            <a:avLst/>
          </a:prstGeom>
          <a:noFill/>
          <a:ln>
            <a:noFill/>
          </a:ln>
        </p:spPr>
        <p:txBody>
          <a:bodyPr anchorCtr="0" anchor="t" bIns="68550" lIns="68550" spcFirstLastPara="1" rIns="68550" wrap="square" tIns="68550">
            <a:noAutofit/>
          </a:bodyPr>
          <a:lstStyle/>
          <a:p>
            <a:pPr indent="0" lvl="0" marL="0" marR="0" rtl="0" algn="l">
              <a:lnSpc>
                <a:spcPct val="115000"/>
              </a:lnSpc>
              <a:spcBef>
                <a:spcPts val="0"/>
              </a:spcBef>
              <a:spcAft>
                <a:spcPts val="0"/>
              </a:spcAft>
              <a:buNone/>
            </a:pPr>
            <a:r>
              <a:rPr b="1" i="0" lang="en-US" sz="1600" u="none" cap="none" strike="noStrike">
                <a:solidFill>
                  <a:schemeClr val="lt1"/>
                </a:solidFill>
                <a:highlight>
                  <a:srgbClr val="D9EAD3"/>
                </a:highlight>
                <a:latin typeface="Calibri"/>
                <a:ea typeface="Calibri"/>
                <a:cs typeface="Calibri"/>
                <a:sym typeface="Calibri"/>
              </a:rPr>
              <a:t>Scenario:</a:t>
            </a:r>
            <a:r>
              <a:rPr b="0" i="0" lang="en-US" sz="1600" u="none" cap="none" strike="noStrike">
                <a:solidFill>
                  <a:schemeClr val="lt1"/>
                </a:solidFill>
                <a:highlight>
                  <a:srgbClr val="D9EAD3"/>
                </a:highlight>
                <a:latin typeface="Calibri"/>
                <a:ea typeface="Calibri"/>
                <a:cs typeface="Calibri"/>
                <a:sym typeface="Calibri"/>
              </a:rPr>
              <a:t> You are an Informatics Student at IU and you need to take a Final Exam at noon in the Wells Library today. Upon arrival, you realize, you are a bit early and want to find a quiet place for last minute cramming. You pull out your phone and open up Findlock to book a room to study. </a:t>
            </a:r>
            <a:endParaRPr b="0" i="0" sz="1600" u="none" cap="none" strike="noStrike">
              <a:solidFill>
                <a:schemeClr val="lt1"/>
              </a:solidFill>
              <a:highlight>
                <a:srgbClr val="D9EAD3"/>
              </a:highlight>
              <a:latin typeface="Calibri"/>
              <a:ea typeface="Calibri"/>
              <a:cs typeface="Calibri"/>
              <a:sym typeface="Calibri"/>
            </a:endParaRPr>
          </a:p>
          <a:p>
            <a:pPr indent="0" lvl="0" marL="0" marR="0" rtl="0" algn="l">
              <a:lnSpc>
                <a:spcPct val="115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a:p>
            <a:pPr indent="0" lvl="0" marL="0" marR="0" rtl="0" algn="l">
              <a:lnSpc>
                <a:spcPct val="115000"/>
              </a:lnSpc>
              <a:spcBef>
                <a:spcPts val="0"/>
              </a:spcBef>
              <a:spcAft>
                <a:spcPts val="0"/>
              </a:spcAft>
              <a:buNone/>
            </a:pPr>
            <a:r>
              <a:rPr b="1" i="0" lang="en-US" sz="1600" u="none" cap="none" strike="noStrike">
                <a:solidFill>
                  <a:srgbClr val="FF0000"/>
                </a:solidFill>
                <a:latin typeface="Calibri"/>
                <a:ea typeface="Calibri"/>
                <a:cs typeface="Calibri"/>
                <a:sym typeface="Calibri"/>
              </a:rPr>
              <a:t>Task:</a:t>
            </a:r>
            <a:r>
              <a:rPr b="0" i="0" lang="en-US" sz="1600" u="none" cap="none" strike="noStrike">
                <a:solidFill>
                  <a:srgbClr val="FF0000"/>
                </a:solidFill>
                <a:latin typeface="Calibri"/>
                <a:ea typeface="Calibri"/>
                <a:cs typeface="Calibri"/>
                <a:sym typeface="Calibri"/>
              </a:rPr>
              <a:t> Can you </a:t>
            </a:r>
            <a:r>
              <a:rPr b="0" i="0" lang="en-US" sz="1600" u="none" cap="none" strike="sngStrike">
                <a:solidFill>
                  <a:srgbClr val="FF0000"/>
                </a:solidFill>
                <a:highlight>
                  <a:srgbClr val="FFFF00"/>
                </a:highlight>
                <a:latin typeface="Calibri"/>
                <a:ea typeface="Calibri"/>
                <a:cs typeface="Calibri"/>
                <a:sym typeface="Calibri"/>
              </a:rPr>
              <a:t>search and</a:t>
            </a:r>
            <a:r>
              <a:rPr b="0" i="0" lang="en-US" sz="1600" u="none" cap="none" strike="noStrike">
                <a:solidFill>
                  <a:srgbClr val="FF0000"/>
                </a:solidFill>
                <a:latin typeface="Calibri"/>
                <a:ea typeface="Calibri"/>
                <a:cs typeface="Calibri"/>
                <a:sym typeface="Calibri"/>
              </a:rPr>
              <a:t> schedule a room in Wells Library from 11:30AM to noon?</a:t>
            </a:r>
            <a:endParaRPr b="0" i="0" sz="200" u="none" cap="none" strike="noStrike">
              <a:solidFill>
                <a:srgbClr val="FF0000"/>
              </a:solidFill>
              <a:latin typeface="Arial"/>
              <a:ea typeface="Arial"/>
              <a:cs typeface="Arial"/>
              <a:sym typeface="Arial"/>
            </a:endParaRPr>
          </a:p>
        </p:txBody>
      </p:sp>
      <p:sp>
        <p:nvSpPr>
          <p:cNvPr id="687" name="Google Shape;687;p49"/>
          <p:cNvSpPr txBox="1"/>
          <p:nvPr/>
        </p:nvSpPr>
        <p:spPr>
          <a:xfrm>
            <a:off x="247013" y="2725481"/>
            <a:ext cx="1419975" cy="2187900"/>
          </a:xfrm>
          <a:prstGeom prst="rect">
            <a:avLst/>
          </a:prstGeom>
          <a:noFill/>
          <a:ln>
            <a:noFill/>
          </a:ln>
        </p:spPr>
        <p:txBody>
          <a:bodyPr anchorCtr="0" anchor="t" bIns="68550" lIns="68550" spcFirstLastPara="1" rIns="68550" wrap="square" tIns="68550">
            <a:normAutofit lnSpcReduction="10000"/>
          </a:bodyPr>
          <a:lstStyle/>
          <a:p>
            <a:pPr indent="0" lvl="0" marL="0" marR="0" rtl="0" algn="l">
              <a:lnSpc>
                <a:spcPct val="90000"/>
              </a:lnSpc>
              <a:spcBef>
                <a:spcPts val="0"/>
              </a:spcBef>
              <a:spcAft>
                <a:spcPts val="0"/>
              </a:spcAft>
              <a:buNone/>
            </a:pPr>
            <a:r>
              <a:rPr b="1" i="0" lang="en-US" sz="1700" u="none" cap="none" strike="noStrike">
                <a:solidFill>
                  <a:schemeClr val="lt1"/>
                </a:solidFill>
                <a:highlight>
                  <a:srgbClr val="D9EAD3"/>
                </a:highlight>
                <a:latin typeface="Calibri"/>
                <a:ea typeface="Calibri"/>
                <a:cs typeface="Calibri"/>
                <a:sym typeface="Calibri"/>
              </a:rPr>
              <a:t>Good Scenario</a:t>
            </a:r>
            <a:r>
              <a:rPr b="1" i="0" lang="en-US" sz="1700" u="none" cap="none" strike="noStrike">
                <a:solidFill>
                  <a:schemeClr val="lt1"/>
                </a:solidFill>
                <a:latin typeface="Calibri"/>
                <a:ea typeface="Calibri"/>
                <a:cs typeface="Calibri"/>
                <a:sym typeface="Calibri"/>
              </a:rPr>
              <a:t> </a:t>
            </a:r>
            <a:br>
              <a:rPr b="1" i="0" lang="en-US" sz="1700" u="none" cap="none" strike="noStrike">
                <a:solidFill>
                  <a:schemeClr val="lt1"/>
                </a:solidFill>
                <a:latin typeface="Calibri"/>
                <a:ea typeface="Calibri"/>
                <a:cs typeface="Calibri"/>
                <a:sym typeface="Calibri"/>
              </a:rPr>
            </a:br>
            <a:endParaRPr b="1" i="0" sz="1700" u="none" cap="none" strike="noStrike">
              <a:solidFill>
                <a:srgbClr val="FF0000"/>
              </a:solidFill>
              <a:latin typeface="Calibri"/>
              <a:ea typeface="Calibri"/>
              <a:cs typeface="Calibri"/>
              <a:sym typeface="Calibri"/>
            </a:endParaRPr>
          </a:p>
          <a:p>
            <a:pPr indent="0" lvl="0" marL="0" marR="0" rtl="0" algn="l">
              <a:lnSpc>
                <a:spcPct val="90000"/>
              </a:lnSpc>
              <a:spcBef>
                <a:spcPts val="0"/>
              </a:spcBef>
              <a:spcAft>
                <a:spcPts val="0"/>
              </a:spcAft>
              <a:buNone/>
            </a:pPr>
            <a:r>
              <a:rPr b="1" i="0" lang="en-US" sz="1700" u="none" cap="none" strike="noStrike">
                <a:solidFill>
                  <a:srgbClr val="FF0000"/>
                </a:solidFill>
                <a:latin typeface="Calibri"/>
                <a:ea typeface="Calibri"/>
                <a:cs typeface="Calibri"/>
                <a:sym typeface="Calibri"/>
              </a:rPr>
              <a:t>but </a:t>
            </a:r>
            <a:endParaRPr b="1" i="0" sz="1700" u="none" cap="none" strike="noStrike">
              <a:solidFill>
                <a:srgbClr val="FF0000"/>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i="0" sz="17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b="0" i="0" lang="en-US" sz="1600" u="none" cap="none" strike="noStrike">
                <a:solidFill>
                  <a:schemeClr val="lt1"/>
                </a:solidFill>
                <a:highlight>
                  <a:srgbClr val="FCE5CD"/>
                </a:highlight>
                <a:latin typeface="Calibri"/>
                <a:ea typeface="Calibri"/>
                <a:cs typeface="Calibri"/>
                <a:sym typeface="Calibri"/>
              </a:rPr>
              <a:t>the word “</a:t>
            </a:r>
            <a:r>
              <a:rPr b="1" i="0" lang="en-US" sz="1600" u="none" cap="none" strike="noStrike">
                <a:solidFill>
                  <a:schemeClr val="lt1"/>
                </a:solidFill>
                <a:highlight>
                  <a:srgbClr val="FCE5CD"/>
                </a:highlight>
                <a:latin typeface="Calibri"/>
                <a:ea typeface="Calibri"/>
                <a:cs typeface="Calibri"/>
                <a:sym typeface="Calibri"/>
              </a:rPr>
              <a:t>search</a:t>
            </a:r>
            <a:r>
              <a:rPr b="0" i="0" lang="en-US" sz="1600" u="none" cap="none" strike="noStrike">
                <a:solidFill>
                  <a:schemeClr val="lt1"/>
                </a:solidFill>
                <a:highlight>
                  <a:srgbClr val="FCE5CD"/>
                </a:highlight>
                <a:latin typeface="Calibri"/>
                <a:ea typeface="Calibri"/>
                <a:cs typeface="Calibri"/>
                <a:sym typeface="Calibri"/>
              </a:rPr>
              <a:t>” in the </a:t>
            </a:r>
            <a:r>
              <a:rPr b="1" i="0" lang="en-US" sz="1600" u="none" cap="none" strike="noStrike">
                <a:solidFill>
                  <a:schemeClr val="lt1"/>
                </a:solidFill>
                <a:highlight>
                  <a:srgbClr val="FCE5CD"/>
                </a:highlight>
                <a:latin typeface="Calibri"/>
                <a:ea typeface="Calibri"/>
                <a:cs typeface="Calibri"/>
                <a:sym typeface="Calibri"/>
              </a:rPr>
              <a:t>task </a:t>
            </a:r>
            <a:r>
              <a:rPr b="0" i="0" lang="en-US" sz="1600" u="none" cap="none" strike="noStrike">
                <a:solidFill>
                  <a:schemeClr val="lt1"/>
                </a:solidFill>
                <a:highlight>
                  <a:srgbClr val="FCE5CD"/>
                </a:highlight>
                <a:latin typeface="Calibri"/>
                <a:ea typeface="Calibri"/>
                <a:cs typeface="Calibri"/>
                <a:sym typeface="Calibri"/>
              </a:rPr>
              <a:t>can </a:t>
            </a:r>
            <a:r>
              <a:rPr b="1" i="0" lang="en-US" sz="1600" u="none" cap="none" strike="noStrike">
                <a:solidFill>
                  <a:schemeClr val="lt1"/>
                </a:solidFill>
                <a:highlight>
                  <a:srgbClr val="FCE5CD"/>
                </a:highlight>
                <a:latin typeface="Calibri"/>
                <a:ea typeface="Calibri"/>
                <a:cs typeface="Calibri"/>
                <a:sym typeface="Calibri"/>
              </a:rPr>
              <a:t>influence </a:t>
            </a:r>
            <a:r>
              <a:rPr b="0" i="0" lang="en-US" sz="1600" u="none" cap="none" strike="noStrike">
                <a:solidFill>
                  <a:schemeClr val="lt1"/>
                </a:solidFill>
                <a:highlight>
                  <a:srgbClr val="FCE5CD"/>
                </a:highlight>
                <a:latin typeface="Calibri"/>
                <a:ea typeface="Calibri"/>
                <a:cs typeface="Calibri"/>
                <a:sym typeface="Calibri"/>
              </a:rPr>
              <a:t>the participants.</a:t>
            </a:r>
            <a:endParaRPr b="1" i="0" sz="1400" u="none" cap="none" strike="noStrike">
              <a:solidFill>
                <a:schemeClr val="lt1"/>
              </a:solidFill>
              <a:highlight>
                <a:srgbClr val="F7CAAC"/>
              </a:highlight>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6" name="Google Shape;96;p5"/>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Inspection Methods</a:t>
            </a:r>
            <a:endParaRPr b="1"/>
          </a:p>
        </p:txBody>
      </p:sp>
      <p:sp>
        <p:nvSpPr>
          <p:cNvPr id="97" name="Google Shape;97;p5"/>
          <p:cNvSpPr txBox="1"/>
          <p:nvPr/>
        </p:nvSpPr>
        <p:spPr>
          <a:xfrm>
            <a:off x="3285638" y="2202370"/>
            <a:ext cx="2811825" cy="1171125"/>
          </a:xfrm>
          <a:prstGeom prst="rect">
            <a:avLst/>
          </a:prstGeom>
          <a:noFill/>
          <a:ln>
            <a:noFill/>
          </a:ln>
        </p:spPr>
        <p:txBody>
          <a:bodyPr anchorCtr="0" anchor="t" bIns="34275" lIns="68550" spcFirstLastPara="1" rIns="68550" wrap="square" tIns="34275">
            <a:normAutofit/>
          </a:bodyPr>
          <a:lstStyle/>
          <a:p>
            <a:pPr indent="-171450" lvl="0" marL="171450" marR="0" rtl="0" algn="l">
              <a:lnSpc>
                <a:spcPct val="70000"/>
              </a:lnSpc>
              <a:spcBef>
                <a:spcPts val="0"/>
              </a:spcBef>
              <a:spcAft>
                <a:spcPts val="0"/>
              </a:spcAft>
              <a:buClr>
                <a:srgbClr val="00B050"/>
              </a:buClr>
              <a:buSzPts val="2200"/>
              <a:buFont typeface="Arial"/>
              <a:buChar char="•"/>
            </a:pPr>
            <a:r>
              <a:rPr b="0" i="0" lang="en-US" sz="1700" u="none" cap="none" strike="noStrike">
                <a:solidFill>
                  <a:srgbClr val="00B050"/>
                </a:solidFill>
                <a:latin typeface="Calibri"/>
                <a:ea typeface="Calibri"/>
                <a:cs typeface="Calibri"/>
                <a:sym typeface="Calibri"/>
              </a:rPr>
              <a:t>Does not involve user(s)</a:t>
            </a:r>
            <a:endParaRPr b="0" i="0" sz="1700" u="none" cap="none" strike="noStrike">
              <a:solidFill>
                <a:srgbClr val="000000"/>
              </a:solidFill>
              <a:latin typeface="Calibri"/>
              <a:ea typeface="Calibri"/>
              <a:cs typeface="Calibri"/>
              <a:sym typeface="Calibri"/>
            </a:endParaRPr>
          </a:p>
          <a:p>
            <a:pPr indent="-171450" lvl="0" marL="171450" marR="0" rtl="0" algn="l">
              <a:lnSpc>
                <a:spcPct val="70000"/>
              </a:lnSpc>
              <a:spcBef>
                <a:spcPts val="750"/>
              </a:spcBef>
              <a:spcAft>
                <a:spcPts val="0"/>
              </a:spcAft>
              <a:buClr>
                <a:srgbClr val="00B050"/>
              </a:buClr>
              <a:buSzPts val="2200"/>
              <a:buFont typeface="Arial"/>
              <a:buChar char="•"/>
            </a:pPr>
            <a:r>
              <a:rPr b="0" i="0" lang="en-US" sz="1700" u="none" cap="none" strike="noStrike">
                <a:solidFill>
                  <a:srgbClr val="00B050"/>
                </a:solidFill>
                <a:latin typeface="Calibri"/>
                <a:ea typeface="Calibri"/>
                <a:cs typeface="Calibri"/>
                <a:sym typeface="Calibri"/>
              </a:rPr>
              <a:t>Relatively quick to perform</a:t>
            </a:r>
            <a:endParaRPr b="0" i="0" sz="1700" u="none" cap="none" strike="noStrike">
              <a:solidFill>
                <a:srgbClr val="000000"/>
              </a:solidFill>
              <a:latin typeface="Calibri"/>
              <a:ea typeface="Calibri"/>
              <a:cs typeface="Calibri"/>
              <a:sym typeface="Calibri"/>
            </a:endParaRPr>
          </a:p>
          <a:p>
            <a:pPr indent="-171450" lvl="0" marL="171450" marR="0" rtl="0" algn="l">
              <a:lnSpc>
                <a:spcPct val="70000"/>
              </a:lnSpc>
              <a:spcBef>
                <a:spcPts val="750"/>
              </a:spcBef>
              <a:spcAft>
                <a:spcPts val="0"/>
              </a:spcAft>
              <a:buClr>
                <a:srgbClr val="00B050"/>
              </a:buClr>
              <a:buSzPts val="2200"/>
              <a:buFont typeface="Arial"/>
              <a:buChar char="•"/>
            </a:pPr>
            <a:r>
              <a:rPr b="0" i="0" lang="en-US" sz="1700" u="none" cap="none" strike="noStrike">
                <a:solidFill>
                  <a:srgbClr val="00B050"/>
                </a:solidFill>
                <a:latin typeface="Calibri"/>
                <a:ea typeface="Calibri"/>
                <a:cs typeface="Calibri"/>
                <a:sym typeface="Calibri"/>
              </a:rPr>
              <a:t>Used anytime during design process</a:t>
            </a:r>
            <a:endParaRPr b="0" i="0" sz="1700" u="none" cap="none" strike="noStrike">
              <a:solidFill>
                <a:srgbClr val="000000"/>
              </a:solidFill>
              <a:latin typeface="Calibri"/>
              <a:ea typeface="Calibri"/>
              <a:cs typeface="Calibri"/>
              <a:sym typeface="Calibri"/>
            </a:endParaRPr>
          </a:p>
        </p:txBody>
      </p:sp>
      <p:sp>
        <p:nvSpPr>
          <p:cNvPr id="98" name="Google Shape;98;p5"/>
          <p:cNvSpPr txBox="1"/>
          <p:nvPr/>
        </p:nvSpPr>
        <p:spPr>
          <a:xfrm>
            <a:off x="3285587" y="1858332"/>
            <a:ext cx="2811825" cy="34987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1" i="0" lang="en-US" sz="2200" u="none" cap="none" strike="noStrike">
                <a:solidFill>
                  <a:srgbClr val="00B050"/>
                </a:solidFill>
                <a:latin typeface="Calibri"/>
                <a:ea typeface="Calibri"/>
                <a:cs typeface="Calibri"/>
                <a:sym typeface="Calibri"/>
              </a:rPr>
              <a:t>Pros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0"/>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693" name="Google Shape;693;p50"/>
          <p:cNvSpPr txBox="1"/>
          <p:nvPr>
            <p:ph idx="1" type="body"/>
          </p:nvPr>
        </p:nvSpPr>
        <p:spPr>
          <a:xfrm>
            <a:off x="628649" y="1369219"/>
            <a:ext cx="4960125" cy="326340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2800"/>
              <a:buNone/>
            </a:pPr>
            <a:r>
              <a:rPr lang="en-US"/>
              <a:t>Facilitator </a:t>
            </a:r>
            <a:r>
              <a:rPr b="1" lang="en-US"/>
              <a:t>guides</a:t>
            </a:r>
            <a:r>
              <a:rPr lang="en-US"/>
              <a:t> the participant through the test process. </a:t>
            </a:r>
            <a:endParaRPr/>
          </a:p>
        </p:txBody>
      </p:sp>
      <p:pic>
        <p:nvPicPr>
          <p:cNvPr id="694" name="Google Shape;694;p50"/>
          <p:cNvPicPr preferRelativeResize="0"/>
          <p:nvPr>
            <p:ph idx="2" type="body"/>
          </p:nvPr>
        </p:nvPicPr>
        <p:blipFill rotWithShape="1">
          <a:blip r:embed="rId3">
            <a:alphaModFix/>
          </a:blip>
          <a:srcRect b="0" l="0" r="0" t="0"/>
          <a:stretch/>
        </p:blipFill>
        <p:spPr>
          <a:xfrm>
            <a:off x="5588839" y="1369219"/>
            <a:ext cx="2926575" cy="3263400"/>
          </a:xfrm>
          <a:prstGeom prst="rect">
            <a:avLst/>
          </a:prstGeom>
          <a:noFill/>
          <a:ln cap="flat" cmpd="sng" w="19050">
            <a:solidFill>
              <a:srgbClr val="000000"/>
            </a:solidFill>
            <a:prstDash val="solid"/>
            <a:round/>
            <a:headEnd len="sm" w="sm" type="none"/>
            <a:tailEnd len="sm" w="sm" type="none"/>
          </a:ln>
        </p:spPr>
      </p:pic>
      <p:cxnSp>
        <p:nvCxnSpPr>
          <p:cNvPr id="695" name="Google Shape;695;p50"/>
          <p:cNvCxnSpPr/>
          <p:nvPr/>
        </p:nvCxnSpPr>
        <p:spPr>
          <a:xfrm>
            <a:off x="5817870" y="3771900"/>
            <a:ext cx="560025" cy="0"/>
          </a:xfrm>
          <a:prstGeom prst="straightConnector1">
            <a:avLst/>
          </a:prstGeom>
          <a:noFill/>
          <a:ln cap="flat" cmpd="sng" w="63500">
            <a:solidFill>
              <a:srgbClr val="FF0000"/>
            </a:solidFill>
            <a:prstDash val="solid"/>
            <a:miter lim="800000"/>
            <a:headEnd len="sm" w="sm" type="none"/>
            <a:tailEnd len="sm" w="sm" type="none"/>
          </a:ln>
        </p:spPr>
      </p:cxnSp>
      <p:sp>
        <p:nvSpPr>
          <p:cNvPr id="696" name="Google Shape;696;p50"/>
          <p:cNvSpPr txBox="1"/>
          <p:nvPr/>
        </p:nvSpPr>
        <p:spPr>
          <a:xfrm>
            <a:off x="3943349" y="4907280"/>
            <a:ext cx="7011225" cy="22310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000" u="none" cap="none" strike="noStrike">
                <a:solidFill>
                  <a:srgbClr val="999999"/>
                </a:solidFill>
                <a:latin typeface="Calibri"/>
                <a:ea typeface="Calibri"/>
                <a:cs typeface="Calibri"/>
                <a:sym typeface="Calibri"/>
              </a:rPr>
              <a:t>Chapter 14. Tognazzini, B. (1992). </a:t>
            </a:r>
            <a:r>
              <a:rPr b="1" i="1" lang="en-US" sz="1000" u="none" cap="none" strike="noStrike">
                <a:solidFill>
                  <a:srgbClr val="999999"/>
                </a:solidFill>
                <a:latin typeface="Calibri"/>
                <a:ea typeface="Calibri"/>
                <a:cs typeface="Calibri"/>
                <a:sym typeface="Calibri"/>
              </a:rPr>
              <a:t>TOG on Interface</a:t>
            </a:r>
            <a:r>
              <a:rPr b="1" i="0" lang="en-US" sz="1000" u="none" cap="none" strike="noStrike">
                <a:solidFill>
                  <a:srgbClr val="999999"/>
                </a:solidFill>
                <a:latin typeface="Calibri"/>
                <a:ea typeface="Calibri"/>
                <a:cs typeface="Calibri"/>
                <a:sym typeface="Calibri"/>
              </a:rPr>
              <a:t>. Addison-Wesley Longman Publishing Co., Inc..</a:t>
            </a:r>
            <a:endParaRPr b="1" i="0" sz="700" u="none" cap="none" strike="noStrike">
              <a:solidFill>
                <a:srgbClr val="999999"/>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1"/>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703" name="Google Shape;703;p51"/>
          <p:cNvSpPr txBox="1"/>
          <p:nvPr>
            <p:ph idx="1" type="body"/>
          </p:nvPr>
        </p:nvSpPr>
        <p:spPr>
          <a:xfrm>
            <a:off x="628650" y="1369219"/>
            <a:ext cx="4960189" cy="3263504"/>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2800"/>
              <a:buNone/>
            </a:pPr>
            <a:r>
              <a:rPr lang="en-US"/>
              <a:t>Facilitator </a:t>
            </a:r>
            <a:r>
              <a:rPr b="1" lang="en-US"/>
              <a:t>guides</a:t>
            </a:r>
            <a:r>
              <a:rPr lang="en-US"/>
              <a:t> the participant through the test process. </a:t>
            </a:r>
            <a:endParaRPr/>
          </a:p>
          <a:p>
            <a:pPr indent="0" lvl="0" marL="0" rtl="0" algn="l">
              <a:lnSpc>
                <a:spcPct val="90000"/>
              </a:lnSpc>
              <a:spcBef>
                <a:spcPts val="0"/>
              </a:spcBef>
              <a:spcAft>
                <a:spcPts val="0"/>
              </a:spcAft>
              <a:buSzPts val="2800"/>
              <a:buNone/>
            </a:pPr>
            <a:r>
              <a:t/>
            </a:r>
            <a:endParaRPr/>
          </a:p>
          <a:p>
            <a:pPr indent="0" lvl="0" marL="0" rtl="0" algn="l">
              <a:lnSpc>
                <a:spcPct val="90000"/>
              </a:lnSpc>
              <a:spcBef>
                <a:spcPts val="0"/>
              </a:spcBef>
              <a:spcAft>
                <a:spcPts val="0"/>
              </a:spcAft>
              <a:buSzPts val="2800"/>
              <a:buNone/>
            </a:pPr>
            <a:r>
              <a:rPr lang="en-US"/>
              <a:t>You may:</a:t>
            </a:r>
            <a:endParaRPr sz="1800"/>
          </a:p>
          <a:p>
            <a:pPr indent="-219075" lvl="0" marL="342900" rtl="0" algn="l">
              <a:lnSpc>
                <a:spcPct val="90000"/>
              </a:lnSpc>
              <a:spcBef>
                <a:spcPts val="750"/>
              </a:spcBef>
              <a:spcAft>
                <a:spcPts val="0"/>
              </a:spcAft>
              <a:buSzPts val="1000"/>
              <a:buChar char="•"/>
            </a:pPr>
            <a:r>
              <a:rPr lang="en-US" sz="1500"/>
              <a:t>Tell the participant that you are </a:t>
            </a:r>
            <a:r>
              <a:rPr b="1" lang="en-US" sz="1500"/>
              <a:t>testing the product</a:t>
            </a:r>
            <a:r>
              <a:rPr lang="en-US" sz="1500"/>
              <a:t>, not them.</a:t>
            </a:r>
            <a:endParaRPr sz="1500"/>
          </a:p>
          <a:p>
            <a:pPr indent="-219075" lvl="0" marL="342900" rtl="0" algn="l">
              <a:lnSpc>
                <a:spcPct val="90000"/>
              </a:lnSpc>
              <a:spcBef>
                <a:spcPts val="0"/>
              </a:spcBef>
              <a:spcAft>
                <a:spcPts val="0"/>
              </a:spcAft>
              <a:buSzPts val="1000"/>
              <a:buChar char="•"/>
            </a:pPr>
            <a:r>
              <a:rPr lang="en-US" sz="1500"/>
              <a:t>Tell the participant that </a:t>
            </a:r>
            <a:r>
              <a:rPr b="1" lang="en-US" sz="1500"/>
              <a:t>it is OK to quit </a:t>
            </a:r>
            <a:r>
              <a:rPr lang="en-US" sz="1500"/>
              <a:t>at any time.</a:t>
            </a:r>
            <a:endParaRPr sz="1500"/>
          </a:p>
          <a:p>
            <a:pPr indent="-219075" lvl="0" marL="342900" rtl="0" algn="l">
              <a:lnSpc>
                <a:spcPct val="90000"/>
              </a:lnSpc>
              <a:spcBef>
                <a:spcPts val="0"/>
              </a:spcBef>
              <a:spcAft>
                <a:spcPts val="0"/>
              </a:spcAft>
              <a:buSzPts val="1000"/>
              <a:buChar char="•"/>
            </a:pPr>
            <a:r>
              <a:rPr lang="en-US" sz="1500"/>
              <a:t>Explain that </a:t>
            </a:r>
            <a:r>
              <a:rPr b="1" lang="en-US" sz="1500"/>
              <a:t>you will not provide help</a:t>
            </a:r>
            <a:r>
              <a:rPr lang="en-US" sz="1500"/>
              <a:t>.</a:t>
            </a:r>
            <a:endParaRPr sz="1500"/>
          </a:p>
          <a:p>
            <a:pPr indent="-219075" lvl="0" marL="342900" rtl="0" algn="l">
              <a:lnSpc>
                <a:spcPct val="90000"/>
              </a:lnSpc>
              <a:spcBef>
                <a:spcPts val="0"/>
              </a:spcBef>
              <a:spcAft>
                <a:spcPts val="0"/>
              </a:spcAft>
              <a:buSzPts val="1000"/>
              <a:buChar char="•"/>
            </a:pPr>
            <a:r>
              <a:rPr lang="en-US" sz="1500"/>
              <a:t>Ask the participant to </a:t>
            </a:r>
            <a:r>
              <a:rPr b="1" lang="en-US" sz="1500"/>
              <a:t>think aloud</a:t>
            </a:r>
            <a:r>
              <a:rPr lang="en-US" sz="1500"/>
              <a:t>, saying what comes to mind as he or she works.</a:t>
            </a:r>
            <a:endParaRPr sz="1500"/>
          </a:p>
          <a:p>
            <a:pPr indent="-219075" lvl="0" marL="342900" rtl="0" algn="l">
              <a:lnSpc>
                <a:spcPct val="90000"/>
              </a:lnSpc>
              <a:spcBef>
                <a:spcPts val="0"/>
              </a:spcBef>
              <a:spcAft>
                <a:spcPts val="0"/>
              </a:spcAft>
              <a:buSzPts val="1000"/>
              <a:buChar char="•"/>
            </a:pPr>
            <a:r>
              <a:rPr lang="en-US" sz="1500"/>
              <a:t>Describe the </a:t>
            </a:r>
            <a:r>
              <a:rPr b="1" lang="en-US" sz="1500"/>
              <a:t>scenario(s)</a:t>
            </a:r>
            <a:r>
              <a:rPr lang="en-US" sz="1500"/>
              <a:t> and </a:t>
            </a:r>
            <a:r>
              <a:rPr b="1" lang="en-US" sz="1500"/>
              <a:t>task(s)</a:t>
            </a:r>
            <a:endParaRPr b="1" sz="1800"/>
          </a:p>
        </p:txBody>
      </p:sp>
      <p:pic>
        <p:nvPicPr>
          <p:cNvPr id="704" name="Google Shape;704;p51"/>
          <p:cNvPicPr preferRelativeResize="0"/>
          <p:nvPr>
            <p:ph idx="2" type="body"/>
          </p:nvPr>
        </p:nvPicPr>
        <p:blipFill rotWithShape="1">
          <a:blip r:embed="rId3">
            <a:alphaModFix/>
          </a:blip>
          <a:srcRect b="0" l="0" r="0" t="0"/>
          <a:stretch/>
        </p:blipFill>
        <p:spPr>
          <a:xfrm>
            <a:off x="5588839" y="1369219"/>
            <a:ext cx="2926511" cy="3263504"/>
          </a:xfrm>
          <a:prstGeom prst="rect">
            <a:avLst/>
          </a:prstGeom>
          <a:noFill/>
          <a:ln cap="flat" cmpd="sng" w="19050">
            <a:solidFill>
              <a:srgbClr val="000000"/>
            </a:solidFill>
            <a:prstDash val="solid"/>
            <a:round/>
            <a:headEnd len="sm" w="sm" type="none"/>
            <a:tailEnd len="sm" w="sm" type="none"/>
          </a:ln>
        </p:spPr>
      </p:pic>
      <p:cxnSp>
        <p:nvCxnSpPr>
          <p:cNvPr id="705" name="Google Shape;705;p51"/>
          <p:cNvCxnSpPr/>
          <p:nvPr/>
        </p:nvCxnSpPr>
        <p:spPr>
          <a:xfrm>
            <a:off x="5817870" y="3771900"/>
            <a:ext cx="560070" cy="0"/>
          </a:xfrm>
          <a:prstGeom prst="straightConnector1">
            <a:avLst/>
          </a:prstGeom>
          <a:noFill/>
          <a:ln cap="flat" cmpd="sng" w="63500">
            <a:solidFill>
              <a:srgbClr val="FF0000"/>
            </a:solidFill>
            <a:prstDash val="solid"/>
            <a:miter lim="800000"/>
            <a:headEnd len="sm" w="sm" type="none"/>
            <a:tailEnd len="sm" w="sm" type="none"/>
          </a:ln>
        </p:spPr>
      </p:cxnSp>
      <p:sp>
        <p:nvSpPr>
          <p:cNvPr id="706" name="Google Shape;706;p51"/>
          <p:cNvSpPr txBox="1"/>
          <p:nvPr/>
        </p:nvSpPr>
        <p:spPr>
          <a:xfrm>
            <a:off x="3943349" y="4907280"/>
            <a:ext cx="7011225" cy="22310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US" sz="1000" u="none" cap="none" strike="noStrike">
                <a:solidFill>
                  <a:srgbClr val="999999"/>
                </a:solidFill>
                <a:latin typeface="Calibri"/>
                <a:ea typeface="Calibri"/>
                <a:cs typeface="Calibri"/>
                <a:sym typeface="Calibri"/>
              </a:rPr>
              <a:t>Chapter 14. Tognazzini, B. (1992). </a:t>
            </a:r>
            <a:r>
              <a:rPr b="1" i="1" lang="en-US" sz="1000" u="none" cap="none" strike="noStrike">
                <a:solidFill>
                  <a:srgbClr val="999999"/>
                </a:solidFill>
                <a:latin typeface="Calibri"/>
                <a:ea typeface="Calibri"/>
                <a:cs typeface="Calibri"/>
                <a:sym typeface="Calibri"/>
              </a:rPr>
              <a:t>TOG on Interface</a:t>
            </a:r>
            <a:r>
              <a:rPr b="1" i="0" lang="en-US" sz="1000" u="none" cap="none" strike="noStrike">
                <a:solidFill>
                  <a:srgbClr val="999999"/>
                </a:solidFill>
                <a:latin typeface="Calibri"/>
                <a:ea typeface="Calibri"/>
                <a:cs typeface="Calibri"/>
                <a:sym typeface="Calibri"/>
              </a:rPr>
              <a:t>. Addison-Wesley Longman Publishing Co., Inc..</a:t>
            </a:r>
            <a:endParaRPr b="1" i="0" sz="700" u="none" cap="none" strike="noStrike">
              <a:solidFill>
                <a:srgbClr val="999999"/>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2"/>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712" name="Google Shape;712;p52"/>
          <p:cNvSpPr txBox="1"/>
          <p:nvPr>
            <p:ph idx="1" type="body"/>
          </p:nvPr>
        </p:nvSpPr>
        <p:spPr>
          <a:xfrm>
            <a:off x="628650" y="1369219"/>
            <a:ext cx="4960189" cy="3263504"/>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2800"/>
              <a:buNone/>
            </a:pPr>
            <a:r>
              <a:rPr lang="en-US"/>
              <a:t>Facilitator </a:t>
            </a:r>
            <a:r>
              <a:rPr b="1" lang="en-US"/>
              <a:t>observes</a:t>
            </a:r>
            <a:r>
              <a:rPr lang="en-US"/>
              <a:t> the participant during the test.</a:t>
            </a:r>
            <a:endParaRPr/>
          </a:p>
        </p:txBody>
      </p:sp>
      <p:pic>
        <p:nvPicPr>
          <p:cNvPr id="713" name="Google Shape;713;p52"/>
          <p:cNvPicPr preferRelativeResize="0"/>
          <p:nvPr>
            <p:ph idx="2" type="body"/>
          </p:nvPr>
        </p:nvPicPr>
        <p:blipFill rotWithShape="1">
          <a:blip r:embed="rId3">
            <a:alphaModFix/>
          </a:blip>
          <a:srcRect b="0" l="0" r="0" t="0"/>
          <a:stretch/>
        </p:blipFill>
        <p:spPr>
          <a:xfrm>
            <a:off x="5588839" y="1369219"/>
            <a:ext cx="2926511" cy="3263504"/>
          </a:xfrm>
          <a:prstGeom prst="rect">
            <a:avLst/>
          </a:prstGeom>
          <a:noFill/>
          <a:ln cap="flat" cmpd="sng" w="19050">
            <a:solidFill>
              <a:srgbClr val="000000"/>
            </a:solidFill>
            <a:prstDash val="solid"/>
            <a:round/>
            <a:headEnd len="sm" w="sm" type="none"/>
            <a:tailEnd len="sm" w="sm" type="none"/>
          </a:ln>
        </p:spPr>
      </p:pic>
      <p:cxnSp>
        <p:nvCxnSpPr>
          <p:cNvPr id="714" name="Google Shape;714;p52"/>
          <p:cNvCxnSpPr/>
          <p:nvPr/>
        </p:nvCxnSpPr>
        <p:spPr>
          <a:xfrm>
            <a:off x="6823710" y="2183130"/>
            <a:ext cx="560070" cy="0"/>
          </a:xfrm>
          <a:prstGeom prst="straightConnector1">
            <a:avLst/>
          </a:prstGeom>
          <a:noFill/>
          <a:ln cap="flat" cmpd="sng" w="63500">
            <a:solidFill>
              <a:srgbClr val="FF0000"/>
            </a:solidFill>
            <a:prstDash val="solid"/>
            <a:miter lim="800000"/>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3"/>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720" name="Google Shape;720;p53"/>
          <p:cNvSpPr txBox="1"/>
          <p:nvPr>
            <p:ph idx="1" type="body"/>
          </p:nvPr>
        </p:nvSpPr>
        <p:spPr>
          <a:xfrm>
            <a:off x="628650" y="1369219"/>
            <a:ext cx="4960189" cy="3263504"/>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2800"/>
              <a:buNone/>
            </a:pPr>
            <a:r>
              <a:rPr lang="en-US"/>
              <a:t>Facilitator </a:t>
            </a:r>
            <a:r>
              <a:rPr b="1" lang="en-US"/>
              <a:t>observes</a:t>
            </a:r>
            <a:r>
              <a:rPr lang="en-US"/>
              <a:t> the participant during the test. </a:t>
            </a:r>
            <a:endParaRPr/>
          </a:p>
          <a:p>
            <a:pPr indent="0" lvl="0" marL="0" rtl="0" algn="l">
              <a:lnSpc>
                <a:spcPct val="90000"/>
              </a:lnSpc>
              <a:spcBef>
                <a:spcPts val="0"/>
              </a:spcBef>
              <a:spcAft>
                <a:spcPts val="0"/>
              </a:spcAft>
              <a:buSzPts val="2800"/>
              <a:buNone/>
            </a:pPr>
            <a:r>
              <a:t/>
            </a:r>
            <a:endParaRPr/>
          </a:p>
          <a:p>
            <a:pPr indent="0" lvl="0" marL="0" rtl="0" algn="l">
              <a:lnSpc>
                <a:spcPct val="90000"/>
              </a:lnSpc>
              <a:spcBef>
                <a:spcPts val="0"/>
              </a:spcBef>
              <a:spcAft>
                <a:spcPts val="0"/>
              </a:spcAft>
              <a:buSzPts val="2800"/>
              <a:buNone/>
            </a:pPr>
            <a:r>
              <a:rPr lang="en-US"/>
              <a:t>You may:</a:t>
            </a:r>
            <a:endParaRPr/>
          </a:p>
          <a:p>
            <a:pPr indent="-219075" lvl="0" marL="342900" rtl="0" algn="l">
              <a:lnSpc>
                <a:spcPct val="90000"/>
              </a:lnSpc>
              <a:spcBef>
                <a:spcPts val="750"/>
              </a:spcBef>
              <a:spcAft>
                <a:spcPts val="0"/>
              </a:spcAft>
              <a:buSzPts val="1000"/>
              <a:buChar char="•"/>
            </a:pPr>
            <a:r>
              <a:rPr b="1" lang="en-US" sz="1500"/>
              <a:t>Record the time</a:t>
            </a:r>
            <a:r>
              <a:rPr lang="en-US" sz="1500"/>
              <a:t> it takes for the participant to complete a certain task.</a:t>
            </a:r>
            <a:endParaRPr sz="1500"/>
          </a:p>
          <a:p>
            <a:pPr indent="-219075" lvl="0" marL="342900" rtl="0" algn="l">
              <a:lnSpc>
                <a:spcPct val="90000"/>
              </a:lnSpc>
              <a:spcBef>
                <a:spcPts val="0"/>
              </a:spcBef>
              <a:spcAft>
                <a:spcPts val="0"/>
              </a:spcAft>
              <a:buSzPts val="1000"/>
              <a:buChar char="•"/>
            </a:pPr>
            <a:r>
              <a:rPr b="1" lang="en-US" sz="1500"/>
              <a:t>Record </a:t>
            </a:r>
            <a:r>
              <a:rPr lang="en-US" sz="1500"/>
              <a:t>whether the participant is able to </a:t>
            </a:r>
            <a:r>
              <a:rPr b="1" lang="en-US" sz="1500"/>
              <a:t>complete a task or not complete a task</a:t>
            </a:r>
            <a:r>
              <a:rPr lang="en-US" sz="1500"/>
              <a:t>, as well as if they struggle at times. </a:t>
            </a:r>
            <a:endParaRPr sz="1500"/>
          </a:p>
          <a:p>
            <a:pPr indent="-219075" lvl="0" marL="342900" rtl="0" algn="l">
              <a:lnSpc>
                <a:spcPct val="90000"/>
              </a:lnSpc>
              <a:spcBef>
                <a:spcPts val="0"/>
              </a:spcBef>
              <a:spcAft>
                <a:spcPts val="0"/>
              </a:spcAft>
              <a:buSzPts val="1000"/>
              <a:buChar char="•"/>
            </a:pPr>
            <a:r>
              <a:rPr b="1" lang="en-US" sz="1500"/>
              <a:t>Record interesting quotes</a:t>
            </a:r>
            <a:r>
              <a:rPr lang="en-US" sz="1500"/>
              <a:t> from the participant (e.g., expressing satisfaction, frustration, suggestion)</a:t>
            </a:r>
            <a:endParaRPr sz="1500"/>
          </a:p>
          <a:p>
            <a:pPr indent="-219075" lvl="0" marL="342900" rtl="0" algn="l">
              <a:lnSpc>
                <a:spcPct val="90000"/>
              </a:lnSpc>
              <a:spcBef>
                <a:spcPts val="0"/>
              </a:spcBef>
              <a:spcAft>
                <a:spcPts val="0"/>
              </a:spcAft>
              <a:buSzPts val="1000"/>
              <a:buChar char="•"/>
            </a:pPr>
            <a:r>
              <a:rPr b="1" lang="en-US" sz="1500"/>
              <a:t>Record nonverbal cues</a:t>
            </a:r>
            <a:r>
              <a:rPr lang="en-US" sz="1500"/>
              <a:t> (e.g., facial expression, body language)</a:t>
            </a:r>
            <a:endParaRPr sz="1500"/>
          </a:p>
        </p:txBody>
      </p:sp>
      <p:pic>
        <p:nvPicPr>
          <p:cNvPr id="721" name="Google Shape;721;p53"/>
          <p:cNvPicPr preferRelativeResize="0"/>
          <p:nvPr>
            <p:ph idx="2" type="body"/>
          </p:nvPr>
        </p:nvPicPr>
        <p:blipFill rotWithShape="1">
          <a:blip r:embed="rId3">
            <a:alphaModFix/>
          </a:blip>
          <a:srcRect b="0" l="0" r="0" t="0"/>
          <a:stretch/>
        </p:blipFill>
        <p:spPr>
          <a:xfrm>
            <a:off x="5588839" y="1369219"/>
            <a:ext cx="2926511" cy="3263504"/>
          </a:xfrm>
          <a:prstGeom prst="rect">
            <a:avLst/>
          </a:prstGeom>
          <a:noFill/>
          <a:ln cap="flat" cmpd="sng" w="19050">
            <a:solidFill>
              <a:srgbClr val="000000"/>
            </a:solidFill>
            <a:prstDash val="solid"/>
            <a:round/>
            <a:headEnd len="sm" w="sm" type="none"/>
            <a:tailEnd len="sm" w="sm" type="none"/>
          </a:ln>
        </p:spPr>
      </p:pic>
      <p:cxnSp>
        <p:nvCxnSpPr>
          <p:cNvPr id="722" name="Google Shape;722;p53"/>
          <p:cNvCxnSpPr/>
          <p:nvPr/>
        </p:nvCxnSpPr>
        <p:spPr>
          <a:xfrm>
            <a:off x="6823710" y="2183130"/>
            <a:ext cx="560070" cy="0"/>
          </a:xfrm>
          <a:prstGeom prst="straightConnector1">
            <a:avLst/>
          </a:prstGeom>
          <a:noFill/>
          <a:ln cap="flat" cmpd="sng" w="63500">
            <a:solidFill>
              <a:srgbClr val="FF0000"/>
            </a:solidFill>
            <a:prstDash val="solid"/>
            <a:miter lim="800000"/>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4"/>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728" name="Google Shape;728;p54"/>
          <p:cNvSpPr txBox="1"/>
          <p:nvPr>
            <p:ph idx="1" type="body"/>
          </p:nvPr>
        </p:nvSpPr>
        <p:spPr>
          <a:xfrm>
            <a:off x="628650" y="1369219"/>
            <a:ext cx="4960189" cy="3263504"/>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3294"/>
              <a:buNone/>
            </a:pPr>
            <a:r>
              <a:rPr lang="en-US"/>
              <a:t>Facilitator </a:t>
            </a:r>
            <a:r>
              <a:rPr b="1" lang="en-US"/>
              <a:t>observes</a:t>
            </a:r>
            <a:r>
              <a:rPr lang="en-US"/>
              <a:t> the participant during the test. </a:t>
            </a:r>
            <a:endParaRPr/>
          </a:p>
          <a:p>
            <a:pPr indent="0" lvl="0" marL="0" rtl="0" algn="l">
              <a:lnSpc>
                <a:spcPct val="90000"/>
              </a:lnSpc>
              <a:spcBef>
                <a:spcPts val="0"/>
              </a:spcBef>
              <a:spcAft>
                <a:spcPts val="0"/>
              </a:spcAft>
              <a:buSzPts val="3294"/>
              <a:buNone/>
            </a:pPr>
            <a:r>
              <a:t/>
            </a:r>
            <a:endParaRPr/>
          </a:p>
          <a:p>
            <a:pPr indent="0" lvl="0" marL="0" rtl="0" algn="l">
              <a:lnSpc>
                <a:spcPct val="90000"/>
              </a:lnSpc>
              <a:spcBef>
                <a:spcPts val="0"/>
              </a:spcBef>
              <a:spcAft>
                <a:spcPts val="0"/>
              </a:spcAft>
              <a:buSzPts val="3294"/>
              <a:buNone/>
            </a:pPr>
            <a:r>
              <a:rPr lang="en-US"/>
              <a:t>You may:</a:t>
            </a:r>
            <a:endParaRPr/>
          </a:p>
          <a:p>
            <a:pPr indent="-238125" lvl="0" marL="342900" rtl="0" algn="l">
              <a:lnSpc>
                <a:spcPct val="90000"/>
              </a:lnSpc>
              <a:spcBef>
                <a:spcPts val="750"/>
              </a:spcBef>
              <a:spcAft>
                <a:spcPts val="0"/>
              </a:spcAft>
              <a:buSzPts val="1400"/>
              <a:buChar char="•"/>
            </a:pPr>
            <a:r>
              <a:rPr b="1" lang="en-US" sz="1800"/>
              <a:t>Videotape/Screenrecord the session</a:t>
            </a:r>
            <a:endParaRPr sz="1800"/>
          </a:p>
          <a:p>
            <a:pPr indent="-285750" lvl="0" marL="342900" rtl="0" algn="l">
              <a:lnSpc>
                <a:spcPct val="90000"/>
              </a:lnSpc>
              <a:spcBef>
                <a:spcPts val="0"/>
              </a:spcBef>
              <a:spcAft>
                <a:spcPts val="0"/>
              </a:spcAft>
              <a:buSzPts val="2400"/>
              <a:buChar char="•"/>
            </a:pPr>
            <a:r>
              <a:rPr lang="en-US" sz="1800"/>
              <a:t>Audio-record the session</a:t>
            </a:r>
            <a:endParaRPr sz="1800"/>
          </a:p>
          <a:p>
            <a:pPr indent="-285750" lvl="0" marL="342900" rtl="0" algn="l">
              <a:lnSpc>
                <a:spcPct val="90000"/>
              </a:lnSpc>
              <a:spcBef>
                <a:spcPts val="0"/>
              </a:spcBef>
              <a:spcAft>
                <a:spcPts val="0"/>
              </a:spcAft>
              <a:buSzPts val="2400"/>
              <a:buChar char="•"/>
            </a:pPr>
            <a:r>
              <a:rPr lang="en-US" sz="1800"/>
              <a:t>maintain confidentiality and anonymity </a:t>
            </a:r>
            <a:endParaRPr sz="1800"/>
          </a:p>
        </p:txBody>
      </p:sp>
      <p:pic>
        <p:nvPicPr>
          <p:cNvPr id="729" name="Google Shape;729;p54"/>
          <p:cNvPicPr preferRelativeResize="0"/>
          <p:nvPr>
            <p:ph idx="2" type="body"/>
          </p:nvPr>
        </p:nvPicPr>
        <p:blipFill rotWithShape="1">
          <a:blip r:embed="rId3">
            <a:alphaModFix/>
          </a:blip>
          <a:srcRect b="0" l="0" r="0" t="0"/>
          <a:stretch/>
        </p:blipFill>
        <p:spPr>
          <a:xfrm>
            <a:off x="5588839" y="1369219"/>
            <a:ext cx="2926511" cy="3263504"/>
          </a:xfrm>
          <a:prstGeom prst="rect">
            <a:avLst/>
          </a:prstGeom>
          <a:noFill/>
          <a:ln cap="flat" cmpd="sng" w="19050">
            <a:solidFill>
              <a:srgbClr val="000000"/>
            </a:solidFill>
            <a:prstDash val="solid"/>
            <a:round/>
            <a:headEnd len="sm" w="sm" type="none"/>
            <a:tailEnd len="sm" w="sm" type="none"/>
          </a:ln>
        </p:spPr>
      </p:pic>
      <p:cxnSp>
        <p:nvCxnSpPr>
          <p:cNvPr id="730" name="Google Shape;730;p54"/>
          <p:cNvCxnSpPr/>
          <p:nvPr/>
        </p:nvCxnSpPr>
        <p:spPr>
          <a:xfrm>
            <a:off x="6823710" y="2183130"/>
            <a:ext cx="560070" cy="0"/>
          </a:xfrm>
          <a:prstGeom prst="straightConnector1">
            <a:avLst/>
          </a:prstGeom>
          <a:noFill/>
          <a:ln cap="flat" cmpd="sng" w="63500">
            <a:solidFill>
              <a:srgbClr val="FF0000"/>
            </a:solidFill>
            <a:prstDash val="solid"/>
            <a:miter lim="800000"/>
            <a:headEnd len="sm" w="sm" type="none"/>
            <a:tailEnd len="sm" w="sm" type="none"/>
          </a:ln>
        </p:spPr>
      </p:cxnSp>
      <p:sp>
        <p:nvSpPr>
          <p:cNvPr id="731" name="Google Shape;731;p54">
            <a:hlinkClick r:id="rId4"/>
          </p:cNvPr>
          <p:cNvSpPr/>
          <p:nvPr/>
        </p:nvSpPr>
        <p:spPr>
          <a:xfrm>
            <a:off x="5735241" y="-108347"/>
            <a:ext cx="228600" cy="228601"/>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5"/>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737" name="Google Shape;737;p55"/>
          <p:cNvSpPr txBox="1"/>
          <p:nvPr>
            <p:ph idx="1" type="body"/>
          </p:nvPr>
        </p:nvSpPr>
        <p:spPr>
          <a:xfrm>
            <a:off x="628650" y="1369219"/>
            <a:ext cx="4960189" cy="3263504"/>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2800"/>
              <a:buNone/>
            </a:pPr>
            <a:r>
              <a:rPr lang="en-US"/>
              <a:t>Participant </a:t>
            </a:r>
            <a:r>
              <a:rPr b="1" lang="en-US"/>
              <a:t>performs</a:t>
            </a:r>
            <a:r>
              <a:rPr lang="en-US"/>
              <a:t> task. </a:t>
            </a:r>
            <a:endParaRPr/>
          </a:p>
          <a:p>
            <a:pPr indent="0" lvl="0" marL="0" rtl="0" algn="l">
              <a:lnSpc>
                <a:spcPct val="90000"/>
              </a:lnSpc>
              <a:spcBef>
                <a:spcPts val="0"/>
              </a:spcBef>
              <a:spcAft>
                <a:spcPts val="0"/>
              </a:spcAft>
              <a:buSzPts val="2800"/>
              <a:buNone/>
            </a:pPr>
            <a:r>
              <a:t/>
            </a:r>
            <a:endParaRPr/>
          </a:p>
          <a:p>
            <a:pPr indent="0" lvl="0" marL="0" rtl="0" algn="l">
              <a:lnSpc>
                <a:spcPct val="90000"/>
              </a:lnSpc>
              <a:spcBef>
                <a:spcPts val="0"/>
              </a:spcBef>
              <a:spcAft>
                <a:spcPts val="0"/>
              </a:spcAft>
              <a:buSzPts val="2800"/>
              <a:buNone/>
            </a:pPr>
            <a:r>
              <a:rPr lang="en-US"/>
              <a:t>Focus on:</a:t>
            </a:r>
            <a:endParaRPr/>
          </a:p>
          <a:p>
            <a:pPr indent="-266700" lvl="0" marL="342900" rtl="0" algn="l">
              <a:lnSpc>
                <a:spcPct val="115000"/>
              </a:lnSpc>
              <a:spcBef>
                <a:spcPts val="750"/>
              </a:spcBef>
              <a:spcAft>
                <a:spcPts val="0"/>
              </a:spcAft>
              <a:buSzPts val="2000"/>
              <a:buChar char="•"/>
            </a:pPr>
            <a:r>
              <a:rPr lang="en-US" sz="1500"/>
              <a:t>Realistic users</a:t>
            </a:r>
            <a:endParaRPr sz="1500"/>
          </a:p>
          <a:p>
            <a:pPr indent="-266700" lvl="0" marL="342900" rtl="0" algn="l">
              <a:lnSpc>
                <a:spcPct val="115000"/>
              </a:lnSpc>
              <a:spcBef>
                <a:spcPts val="0"/>
              </a:spcBef>
              <a:spcAft>
                <a:spcPts val="0"/>
              </a:spcAft>
              <a:buSzPts val="2000"/>
              <a:buChar char="•"/>
            </a:pPr>
            <a:r>
              <a:rPr lang="en-US" sz="1500"/>
              <a:t>In a controlled environment</a:t>
            </a:r>
            <a:endParaRPr sz="1500"/>
          </a:p>
          <a:p>
            <a:pPr indent="-266700" lvl="0" marL="342900" rtl="0" algn="l">
              <a:lnSpc>
                <a:spcPct val="115000"/>
              </a:lnSpc>
              <a:spcBef>
                <a:spcPts val="0"/>
              </a:spcBef>
              <a:spcAft>
                <a:spcPts val="0"/>
              </a:spcAft>
              <a:buSzPts val="2000"/>
              <a:buChar char="•"/>
            </a:pPr>
            <a:r>
              <a:rPr lang="en-US" sz="1500"/>
              <a:t>Feel at ease</a:t>
            </a:r>
            <a:endParaRPr sz="1500"/>
          </a:p>
          <a:p>
            <a:pPr indent="-266700" lvl="0" marL="342900" rtl="0" algn="l">
              <a:lnSpc>
                <a:spcPct val="115000"/>
              </a:lnSpc>
              <a:spcBef>
                <a:spcPts val="0"/>
              </a:spcBef>
              <a:spcAft>
                <a:spcPts val="0"/>
              </a:spcAft>
              <a:buSzPts val="2000"/>
              <a:buChar char="•"/>
            </a:pPr>
            <a:r>
              <a:rPr lang="en-US" sz="1500"/>
              <a:t>Think aloud</a:t>
            </a:r>
            <a:endParaRPr sz="1500"/>
          </a:p>
          <a:p>
            <a:pPr indent="0" lvl="0" marL="0" rtl="0" algn="l">
              <a:lnSpc>
                <a:spcPct val="115000"/>
              </a:lnSpc>
              <a:spcBef>
                <a:spcPts val="750"/>
              </a:spcBef>
              <a:spcAft>
                <a:spcPts val="0"/>
              </a:spcAft>
              <a:buSzPts val="1800"/>
              <a:buNone/>
            </a:pPr>
            <a:r>
              <a:rPr b="1" lang="en-US" sz="1800"/>
              <a:t>If they are stuck</a:t>
            </a:r>
            <a:r>
              <a:rPr lang="en-US" sz="1800"/>
              <a:t>, wait and be quiet. If they can’t figure it out, </a:t>
            </a:r>
            <a:r>
              <a:rPr b="1" lang="en-US" sz="1800"/>
              <a:t>let them explain you why</a:t>
            </a:r>
            <a:r>
              <a:rPr lang="en-US" sz="1800"/>
              <a:t>. Eventually, you may move to the next task, but </a:t>
            </a:r>
            <a:r>
              <a:rPr b="1" lang="en-US" sz="1800"/>
              <a:t>give the </a:t>
            </a:r>
            <a:r>
              <a:rPr b="1" lang="en-US" sz="1800" strike="sngStrike">
                <a:solidFill>
                  <a:srgbClr val="FF0000"/>
                </a:solidFill>
              </a:rPr>
              <a:t>participant</a:t>
            </a:r>
            <a:r>
              <a:rPr b="1" lang="en-US" sz="1800" strike="sngStrike"/>
              <a:t> </a:t>
            </a:r>
            <a:r>
              <a:rPr b="1" lang="en-US" sz="1800"/>
              <a:t>design a chance to fail</a:t>
            </a:r>
            <a:r>
              <a:rPr lang="en-US" sz="1800"/>
              <a:t>.</a:t>
            </a:r>
            <a:endParaRPr sz="1800"/>
          </a:p>
          <a:p>
            <a:pPr indent="-38100" lvl="0" marL="171450" rtl="0" algn="l">
              <a:lnSpc>
                <a:spcPct val="90000"/>
              </a:lnSpc>
              <a:spcBef>
                <a:spcPts val="750"/>
              </a:spcBef>
              <a:spcAft>
                <a:spcPts val="0"/>
              </a:spcAft>
              <a:buSzPts val="2800"/>
              <a:buNone/>
            </a:pPr>
            <a:r>
              <a:t/>
            </a:r>
            <a:endParaRPr/>
          </a:p>
          <a:p>
            <a:pPr indent="-38100" lvl="0" marL="171450" rtl="0" algn="l">
              <a:lnSpc>
                <a:spcPct val="90000"/>
              </a:lnSpc>
              <a:spcBef>
                <a:spcPts val="750"/>
              </a:spcBef>
              <a:spcAft>
                <a:spcPts val="0"/>
              </a:spcAft>
              <a:buSzPts val="2800"/>
              <a:buNone/>
            </a:pPr>
            <a:r>
              <a:t/>
            </a:r>
            <a:endParaRPr/>
          </a:p>
        </p:txBody>
      </p:sp>
      <p:pic>
        <p:nvPicPr>
          <p:cNvPr id="738" name="Google Shape;738;p55"/>
          <p:cNvPicPr preferRelativeResize="0"/>
          <p:nvPr>
            <p:ph idx="2" type="body"/>
          </p:nvPr>
        </p:nvPicPr>
        <p:blipFill rotWithShape="1">
          <a:blip r:embed="rId3">
            <a:alphaModFix/>
          </a:blip>
          <a:srcRect b="0" l="0" r="0" t="0"/>
          <a:stretch/>
        </p:blipFill>
        <p:spPr>
          <a:xfrm>
            <a:off x="5588839" y="1369219"/>
            <a:ext cx="2926511" cy="3263504"/>
          </a:xfrm>
          <a:prstGeom prst="rect">
            <a:avLst/>
          </a:prstGeom>
          <a:noFill/>
          <a:ln cap="flat" cmpd="sng" w="19050">
            <a:solidFill>
              <a:srgbClr val="000000"/>
            </a:solidFill>
            <a:prstDash val="solid"/>
            <a:round/>
            <a:headEnd len="sm" w="sm" type="none"/>
            <a:tailEnd len="sm" w="sm" type="none"/>
          </a:ln>
        </p:spPr>
      </p:pic>
      <p:cxnSp>
        <p:nvCxnSpPr>
          <p:cNvPr id="739" name="Google Shape;739;p55"/>
          <p:cNvCxnSpPr/>
          <p:nvPr/>
        </p:nvCxnSpPr>
        <p:spPr>
          <a:xfrm>
            <a:off x="7749540" y="3737610"/>
            <a:ext cx="560070" cy="0"/>
          </a:xfrm>
          <a:prstGeom prst="straightConnector1">
            <a:avLst/>
          </a:prstGeom>
          <a:noFill/>
          <a:ln cap="flat" cmpd="sng" w="63500">
            <a:solidFill>
              <a:srgbClr val="FF0000"/>
            </a:solidFill>
            <a:prstDash val="solid"/>
            <a:miter lim="800000"/>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6"/>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sp>
        <p:nvSpPr>
          <p:cNvPr id="745" name="Google Shape;745;p56"/>
          <p:cNvSpPr txBox="1"/>
          <p:nvPr>
            <p:ph idx="1" type="body"/>
          </p:nvPr>
        </p:nvSpPr>
        <p:spPr>
          <a:xfrm>
            <a:off x="628650" y="1369219"/>
            <a:ext cx="4960189" cy="3263504"/>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SzPts val="2800"/>
              <a:buNone/>
            </a:pPr>
            <a:r>
              <a:rPr lang="en-US"/>
              <a:t>Facilitator often </a:t>
            </a:r>
            <a:r>
              <a:rPr b="1" lang="en-US"/>
              <a:t>interviews</a:t>
            </a:r>
            <a:r>
              <a:rPr lang="en-US"/>
              <a:t> the participant after the test (follow-up questions). </a:t>
            </a:r>
            <a:endParaRPr/>
          </a:p>
          <a:p>
            <a:pPr indent="0" lvl="0" marL="0" rtl="0" algn="l">
              <a:lnSpc>
                <a:spcPct val="90000"/>
              </a:lnSpc>
              <a:spcBef>
                <a:spcPts val="0"/>
              </a:spcBef>
              <a:spcAft>
                <a:spcPts val="0"/>
              </a:spcAft>
              <a:buSzPts val="2800"/>
              <a:buNone/>
            </a:pPr>
            <a:r>
              <a:t/>
            </a:r>
            <a:endParaRPr/>
          </a:p>
          <a:p>
            <a:pPr indent="-266700" lvl="0" marL="342900" rtl="0" algn="l">
              <a:lnSpc>
                <a:spcPct val="115000"/>
              </a:lnSpc>
              <a:spcBef>
                <a:spcPts val="0"/>
              </a:spcBef>
              <a:spcAft>
                <a:spcPts val="0"/>
              </a:spcAft>
              <a:buSzPts val="2000"/>
              <a:buChar char="•"/>
            </a:pPr>
            <a:r>
              <a:rPr lang="en-US" sz="1500"/>
              <a:t>What was your first impression?</a:t>
            </a:r>
            <a:endParaRPr sz="1500"/>
          </a:p>
          <a:p>
            <a:pPr indent="-266700" lvl="0" marL="342900" rtl="0" algn="l">
              <a:lnSpc>
                <a:spcPct val="115000"/>
              </a:lnSpc>
              <a:spcBef>
                <a:spcPts val="0"/>
              </a:spcBef>
              <a:spcAft>
                <a:spcPts val="0"/>
              </a:spcAft>
              <a:buSzPts val="2000"/>
              <a:buChar char="•"/>
            </a:pPr>
            <a:r>
              <a:rPr lang="en-US" sz="1500"/>
              <a:t>Was there anything you liked?</a:t>
            </a:r>
            <a:endParaRPr sz="1500"/>
          </a:p>
          <a:p>
            <a:pPr indent="-266700" lvl="0" marL="342900" rtl="0" algn="l">
              <a:lnSpc>
                <a:spcPct val="115000"/>
              </a:lnSpc>
              <a:spcBef>
                <a:spcPts val="0"/>
              </a:spcBef>
              <a:spcAft>
                <a:spcPts val="0"/>
              </a:spcAft>
              <a:buSzPts val="2000"/>
              <a:buChar char="•"/>
            </a:pPr>
            <a:r>
              <a:rPr lang="en-US" sz="1500"/>
              <a:t>Was there anything you did not like? </a:t>
            </a:r>
            <a:endParaRPr sz="1500"/>
          </a:p>
          <a:p>
            <a:pPr indent="-266700" lvl="0" marL="342900" rtl="0" algn="l">
              <a:lnSpc>
                <a:spcPct val="115000"/>
              </a:lnSpc>
              <a:spcBef>
                <a:spcPts val="0"/>
              </a:spcBef>
              <a:spcAft>
                <a:spcPts val="0"/>
              </a:spcAft>
              <a:buSzPts val="2000"/>
              <a:buChar char="•"/>
            </a:pPr>
            <a:r>
              <a:rPr lang="en-US" sz="1500"/>
              <a:t>If there would be one thing you could change, what would it be? </a:t>
            </a:r>
            <a:endParaRPr sz="1500"/>
          </a:p>
        </p:txBody>
      </p:sp>
      <p:pic>
        <p:nvPicPr>
          <p:cNvPr id="746" name="Google Shape;746;p56"/>
          <p:cNvPicPr preferRelativeResize="0"/>
          <p:nvPr>
            <p:ph idx="2" type="body"/>
          </p:nvPr>
        </p:nvPicPr>
        <p:blipFill rotWithShape="1">
          <a:blip r:embed="rId3">
            <a:alphaModFix/>
          </a:blip>
          <a:srcRect b="0" l="0" r="0" t="0"/>
          <a:stretch/>
        </p:blipFill>
        <p:spPr>
          <a:xfrm>
            <a:off x="5588839" y="1369219"/>
            <a:ext cx="2926511" cy="3263504"/>
          </a:xfrm>
          <a:prstGeom prst="rect">
            <a:avLst/>
          </a:prstGeom>
          <a:noFill/>
          <a:ln cap="flat" cmpd="sng" w="19050">
            <a:solidFill>
              <a:srgbClr val="000000"/>
            </a:solidFill>
            <a:prstDash val="solid"/>
            <a:round/>
            <a:headEnd len="sm" w="sm" type="none"/>
            <a:tailEnd len="sm" w="sm" type="none"/>
          </a:ln>
        </p:spPr>
      </p:pic>
      <p:cxnSp>
        <p:nvCxnSpPr>
          <p:cNvPr id="747" name="Google Shape;747;p56"/>
          <p:cNvCxnSpPr/>
          <p:nvPr/>
        </p:nvCxnSpPr>
        <p:spPr>
          <a:xfrm>
            <a:off x="6823710" y="2491740"/>
            <a:ext cx="560070" cy="0"/>
          </a:xfrm>
          <a:prstGeom prst="straightConnector1">
            <a:avLst/>
          </a:prstGeom>
          <a:noFill/>
          <a:ln cap="flat" cmpd="sng" w="63500">
            <a:solidFill>
              <a:srgbClr val="FF0000"/>
            </a:solidFill>
            <a:prstDash val="solid"/>
            <a:miter lim="800000"/>
            <a:headEnd len="sm" w="sm" type="none"/>
            <a:tailEnd len="sm" w="sm"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7"/>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User Study Protocol Drafts </a:t>
            </a:r>
            <a:endParaRPr b="1"/>
          </a:p>
          <a:p>
            <a:pPr indent="0" lvl="0" marL="0" rtl="0" algn="l">
              <a:lnSpc>
                <a:spcPct val="90000"/>
              </a:lnSpc>
              <a:spcBef>
                <a:spcPts val="0"/>
              </a:spcBef>
              <a:spcAft>
                <a:spcPts val="0"/>
              </a:spcAft>
              <a:buSzPts val="4400"/>
              <a:buNone/>
            </a:pPr>
            <a:r>
              <a:rPr lang="en-US" sz="1500"/>
              <a:t>Examples</a:t>
            </a:r>
            <a:endParaRPr sz="1500"/>
          </a:p>
        </p:txBody>
      </p:sp>
      <p:sp>
        <p:nvSpPr>
          <p:cNvPr id="754" name="Google Shape;754;p57"/>
          <p:cNvSpPr txBox="1"/>
          <p:nvPr>
            <p:ph idx="1" type="body"/>
          </p:nvPr>
        </p:nvSpPr>
        <p:spPr>
          <a:xfrm>
            <a:off x="914400" y="1369219"/>
            <a:ext cx="3269475" cy="1544625"/>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750"/>
              </a:spcBef>
              <a:spcAft>
                <a:spcPts val="0"/>
              </a:spcAft>
              <a:buSzPts val="1800"/>
              <a:buNone/>
            </a:pPr>
            <a:r>
              <a:rPr b="1" lang="en-US" sz="1500"/>
              <a:t>Good:</a:t>
            </a:r>
            <a:endParaRPr b="1" sz="1500"/>
          </a:p>
          <a:p>
            <a:pPr indent="-266700" lvl="0" marL="342900" rtl="0" algn="l">
              <a:lnSpc>
                <a:spcPct val="115000"/>
              </a:lnSpc>
              <a:spcBef>
                <a:spcPts val="750"/>
              </a:spcBef>
              <a:spcAft>
                <a:spcPts val="0"/>
              </a:spcAft>
              <a:buSzPts val="2000"/>
              <a:buChar char="•"/>
            </a:pPr>
            <a:r>
              <a:rPr lang="en-US" sz="1500">
                <a:highlight>
                  <a:srgbClr val="D9EAD3"/>
                </a:highlight>
              </a:rPr>
              <a:t>Introduction (yourself and project)</a:t>
            </a:r>
            <a:endParaRPr sz="1500">
              <a:highlight>
                <a:srgbClr val="D9EAD3"/>
              </a:highlight>
            </a:endParaRPr>
          </a:p>
          <a:p>
            <a:pPr indent="-266700" lvl="0" marL="342900" rtl="0" algn="l">
              <a:lnSpc>
                <a:spcPct val="115000"/>
              </a:lnSpc>
              <a:spcBef>
                <a:spcPts val="0"/>
              </a:spcBef>
              <a:spcAft>
                <a:spcPts val="0"/>
              </a:spcAft>
              <a:buSzPts val="2000"/>
              <a:buChar char="•"/>
            </a:pPr>
            <a:r>
              <a:rPr lang="en-US" sz="1500">
                <a:highlight>
                  <a:srgbClr val="FFF2CC"/>
                </a:highlight>
              </a:rPr>
              <a:t>Introduction to Scenario and Task</a:t>
            </a:r>
            <a:endParaRPr sz="1500">
              <a:highlight>
                <a:srgbClr val="FFF2CC"/>
              </a:highlight>
            </a:endParaRPr>
          </a:p>
          <a:p>
            <a:pPr indent="0" lvl="0" marL="0" rtl="0" algn="l">
              <a:lnSpc>
                <a:spcPct val="90000"/>
              </a:lnSpc>
              <a:spcBef>
                <a:spcPts val="750"/>
              </a:spcBef>
              <a:spcAft>
                <a:spcPts val="0"/>
              </a:spcAft>
              <a:buSzPts val="2800"/>
              <a:buNone/>
            </a:pPr>
            <a:r>
              <a:t/>
            </a:r>
            <a:endParaRPr/>
          </a:p>
          <a:p>
            <a:pPr indent="0" lvl="0" marL="0" rtl="0" algn="l">
              <a:lnSpc>
                <a:spcPct val="90000"/>
              </a:lnSpc>
              <a:spcBef>
                <a:spcPts val="750"/>
              </a:spcBef>
              <a:spcAft>
                <a:spcPts val="0"/>
              </a:spcAft>
              <a:buSzPts val="2800"/>
              <a:buNone/>
            </a:pPr>
            <a:r>
              <a:t/>
            </a:r>
            <a:endParaRPr/>
          </a:p>
        </p:txBody>
      </p:sp>
      <p:pic>
        <p:nvPicPr>
          <p:cNvPr id="755" name="Google Shape;755;p57"/>
          <p:cNvPicPr preferRelativeResize="0"/>
          <p:nvPr/>
        </p:nvPicPr>
        <p:blipFill rotWithShape="1">
          <a:blip r:embed="rId3">
            <a:alphaModFix/>
          </a:blip>
          <a:srcRect b="0" l="0" r="0" t="0"/>
          <a:stretch/>
        </p:blipFill>
        <p:spPr>
          <a:xfrm>
            <a:off x="331041" y="2913843"/>
            <a:ext cx="8481917" cy="1544625"/>
          </a:xfrm>
          <a:prstGeom prst="rect">
            <a:avLst/>
          </a:prstGeom>
          <a:noFill/>
          <a:ln cap="flat" cmpd="sng" w="9525">
            <a:solidFill>
              <a:schemeClr val="dk2"/>
            </a:solidFill>
            <a:prstDash val="solid"/>
            <a:round/>
            <a:headEnd len="sm" w="sm" type="none"/>
            <a:tailEnd len="sm" w="sm" type="none"/>
          </a:ln>
        </p:spPr>
      </p:pic>
      <p:sp>
        <p:nvSpPr>
          <p:cNvPr id="756" name="Google Shape;756;p57"/>
          <p:cNvSpPr txBox="1"/>
          <p:nvPr/>
        </p:nvSpPr>
        <p:spPr>
          <a:xfrm>
            <a:off x="5096025" y="1369219"/>
            <a:ext cx="3269475" cy="1797525"/>
          </a:xfrm>
          <a:prstGeom prst="rect">
            <a:avLst/>
          </a:prstGeom>
          <a:noFill/>
          <a:ln>
            <a:noFill/>
          </a:ln>
        </p:spPr>
        <p:txBody>
          <a:bodyPr anchorCtr="0" anchor="t" bIns="68550" lIns="68550" spcFirstLastPara="1" rIns="68550" wrap="square" tIns="68550">
            <a:normAutofit/>
          </a:bodyPr>
          <a:lstStyle/>
          <a:p>
            <a:pPr indent="0" lvl="0" marL="0" marR="0" rtl="0" algn="l">
              <a:lnSpc>
                <a:spcPct val="115000"/>
              </a:lnSpc>
              <a:spcBef>
                <a:spcPts val="750"/>
              </a:spcBef>
              <a:spcAft>
                <a:spcPts val="0"/>
              </a:spcAft>
              <a:buNone/>
            </a:pPr>
            <a:r>
              <a:rPr b="1" i="0" lang="en-US" sz="1500" u="none" cap="none" strike="noStrike">
                <a:solidFill>
                  <a:schemeClr val="dk1"/>
                </a:solidFill>
                <a:latin typeface="Calibri"/>
                <a:ea typeface="Calibri"/>
                <a:cs typeface="Calibri"/>
                <a:sym typeface="Calibri"/>
              </a:rPr>
              <a:t>Missing:</a:t>
            </a:r>
            <a:endParaRPr b="1" i="0" sz="1500" u="none" cap="none" strike="noStrike">
              <a:solidFill>
                <a:schemeClr val="dk1"/>
              </a:solidFill>
              <a:latin typeface="Calibri"/>
              <a:ea typeface="Calibri"/>
              <a:cs typeface="Calibri"/>
              <a:sym typeface="Calibri"/>
            </a:endParaRPr>
          </a:p>
          <a:p>
            <a:pPr indent="-266700" lvl="0" marL="342900" marR="0" rtl="0" algn="l">
              <a:lnSpc>
                <a:spcPct val="115000"/>
              </a:lnSpc>
              <a:spcBef>
                <a:spcPts val="750"/>
              </a:spcBef>
              <a:spcAft>
                <a:spcPts val="0"/>
              </a:spcAft>
              <a:buClr>
                <a:schemeClr val="dk1"/>
              </a:buClr>
              <a:buSzPts val="2000"/>
              <a:buFont typeface="Arial"/>
              <a:buChar char="•"/>
            </a:pPr>
            <a:r>
              <a:rPr b="0" i="0" lang="en-US" sz="1500" u="none" cap="none" strike="noStrike">
                <a:solidFill>
                  <a:schemeClr val="dk1"/>
                </a:solidFill>
                <a:latin typeface="Calibri"/>
                <a:ea typeface="Calibri"/>
                <a:cs typeface="Calibri"/>
                <a:sym typeface="Calibri"/>
              </a:rPr>
              <a:t>Opportunity for Questions</a:t>
            </a:r>
            <a:endParaRPr b="0" i="0" sz="1500" u="none" cap="none" strike="noStrike">
              <a:solidFill>
                <a:schemeClr val="dk1"/>
              </a:solidFill>
              <a:latin typeface="Calibri"/>
              <a:ea typeface="Calibri"/>
              <a:cs typeface="Calibri"/>
              <a:sym typeface="Calibri"/>
            </a:endParaRPr>
          </a:p>
          <a:p>
            <a:pPr indent="-266700" lvl="0" marL="342900" marR="0" rtl="0" algn="l">
              <a:lnSpc>
                <a:spcPct val="115000"/>
              </a:lnSpc>
              <a:spcBef>
                <a:spcPts val="0"/>
              </a:spcBef>
              <a:spcAft>
                <a:spcPts val="0"/>
              </a:spcAft>
              <a:buClr>
                <a:schemeClr val="dk1"/>
              </a:buClr>
              <a:buSzPts val="2000"/>
              <a:buFont typeface="Arial"/>
              <a:buChar char="•"/>
            </a:pPr>
            <a:r>
              <a:rPr b="0" i="0" lang="en-US" sz="1500" u="none" cap="none" strike="noStrike">
                <a:solidFill>
                  <a:schemeClr val="dk1"/>
                </a:solidFill>
                <a:latin typeface="Calibri"/>
                <a:ea typeface="Calibri"/>
                <a:cs typeface="Calibri"/>
                <a:sym typeface="Calibri"/>
              </a:rPr>
              <a:t>Informed Consent</a:t>
            </a:r>
            <a:endParaRPr b="0" i="0" sz="1500" u="none" cap="none" strike="noStrike">
              <a:solidFill>
                <a:schemeClr val="dk1"/>
              </a:solidFill>
              <a:latin typeface="Calibri"/>
              <a:ea typeface="Calibri"/>
              <a:cs typeface="Calibri"/>
              <a:sym typeface="Calibri"/>
            </a:endParaRPr>
          </a:p>
          <a:p>
            <a:pPr indent="-266700" lvl="0" marL="342900" marR="0" rtl="0" algn="l">
              <a:lnSpc>
                <a:spcPct val="115000"/>
              </a:lnSpc>
              <a:spcBef>
                <a:spcPts val="0"/>
              </a:spcBef>
              <a:spcAft>
                <a:spcPts val="0"/>
              </a:spcAft>
              <a:buClr>
                <a:schemeClr val="dk1"/>
              </a:buClr>
              <a:buSzPts val="2000"/>
              <a:buFont typeface="Arial"/>
              <a:buChar char="•"/>
            </a:pPr>
            <a:r>
              <a:rPr b="0" i="0" lang="en-US" sz="1500" u="none" cap="none" strike="noStrike">
                <a:solidFill>
                  <a:schemeClr val="dk1"/>
                </a:solidFill>
                <a:latin typeface="Calibri"/>
                <a:ea typeface="Calibri"/>
                <a:cs typeface="Calibri"/>
                <a:sym typeface="Calibri"/>
              </a:rPr>
              <a:t>Think out loud reminder</a:t>
            </a:r>
            <a:endParaRPr b="0" i="0" sz="1500" u="none" cap="none" strike="noStrike">
              <a:solidFill>
                <a:schemeClr val="dk1"/>
              </a:solidFill>
              <a:latin typeface="Calibri"/>
              <a:ea typeface="Calibri"/>
              <a:cs typeface="Calibri"/>
              <a:sym typeface="Calibri"/>
            </a:endParaRPr>
          </a:p>
          <a:p>
            <a:pPr indent="0" lvl="1" marL="0" marR="0" rtl="0" algn="l">
              <a:lnSpc>
                <a:spcPct val="90000"/>
              </a:lnSpc>
              <a:spcBef>
                <a:spcPts val="375"/>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750"/>
              </a:spcBef>
              <a:spcAft>
                <a:spcPts val="0"/>
              </a:spcAft>
              <a:buNone/>
            </a:pPr>
            <a:r>
              <a:t/>
            </a:r>
            <a:endParaRPr b="0" i="0" sz="2100" u="none" cap="none" strike="noStrike">
              <a:solidFill>
                <a:schemeClr val="dk1"/>
              </a:solidFill>
              <a:latin typeface="Calibri"/>
              <a:ea typeface="Calibri"/>
              <a:cs typeface="Calibri"/>
              <a:sym typeface="Calibri"/>
            </a:endParaRPr>
          </a:p>
        </p:txBody>
      </p:sp>
      <p:pic>
        <p:nvPicPr>
          <p:cNvPr id="757" name="Google Shape;757;p57"/>
          <p:cNvPicPr preferRelativeResize="0"/>
          <p:nvPr/>
        </p:nvPicPr>
        <p:blipFill rotWithShape="1">
          <a:blip r:embed="rId4">
            <a:alphaModFix/>
          </a:blip>
          <a:srcRect b="12785" l="0" r="0" t="0"/>
          <a:stretch/>
        </p:blipFill>
        <p:spPr>
          <a:xfrm>
            <a:off x="0" y="-171450"/>
            <a:ext cx="9144002" cy="5314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8"/>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pic>
        <p:nvPicPr>
          <p:cNvPr descr="This is the raw video footage from a &quot;think aloud&quot; prototype testing session I conducted. The video is a side-by-side showing the user on the right, and the screen contents they were looking at on the left." id="763" name="Google Shape;763;p58" title="User Testing - Participant #3 Raw Footage">
            <a:hlinkClick r:id="rId3"/>
          </p:cNvPr>
          <p:cNvPicPr preferRelativeResize="0"/>
          <p:nvPr/>
        </p:nvPicPr>
        <p:blipFill rotWithShape="1">
          <a:blip r:embed="rId4">
            <a:alphaModFix/>
          </a:blip>
          <a:srcRect b="0" l="0" r="0" t="0"/>
          <a:stretch/>
        </p:blipFill>
        <p:spPr>
          <a:xfrm>
            <a:off x="1394588" y="1268119"/>
            <a:ext cx="6354825" cy="3574594"/>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59"/>
          <p:cNvSpPr txBox="1"/>
          <p:nvPr>
            <p:ph idx="1" type="body"/>
          </p:nvPr>
        </p:nvSpPr>
        <p:spPr>
          <a:xfrm>
            <a:off x="628650" y="1369219"/>
            <a:ext cx="4169025" cy="326340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1800"/>
              <a:buNone/>
            </a:pPr>
            <a:r>
              <a:t/>
            </a:r>
            <a:endParaRPr b="1" sz="2000"/>
          </a:p>
          <a:p>
            <a:pPr indent="-300038" lvl="0" marL="342900" rtl="0" algn="l">
              <a:lnSpc>
                <a:spcPct val="90000"/>
              </a:lnSpc>
              <a:spcBef>
                <a:spcPts val="750"/>
              </a:spcBef>
              <a:spcAft>
                <a:spcPts val="0"/>
              </a:spcAft>
              <a:buSzPts val="2700"/>
              <a:buChar char="•"/>
            </a:pPr>
            <a:r>
              <a:rPr lang="en-US" sz="2000"/>
              <a:t>Introduction ✅</a:t>
            </a:r>
            <a:endParaRPr sz="2000"/>
          </a:p>
          <a:p>
            <a:pPr indent="-300038" lvl="0" marL="342900" rtl="0" algn="l">
              <a:lnSpc>
                <a:spcPct val="90000"/>
              </a:lnSpc>
              <a:spcBef>
                <a:spcPts val="0"/>
              </a:spcBef>
              <a:spcAft>
                <a:spcPts val="0"/>
              </a:spcAft>
              <a:buSzPts val="2700"/>
              <a:buChar char="•"/>
            </a:pPr>
            <a:r>
              <a:rPr lang="en-US" sz="2000"/>
              <a:t>Consent ✅</a:t>
            </a:r>
            <a:endParaRPr sz="2000"/>
          </a:p>
          <a:p>
            <a:pPr indent="-300038" lvl="0" marL="342900" rtl="0" algn="l">
              <a:lnSpc>
                <a:spcPct val="90000"/>
              </a:lnSpc>
              <a:spcBef>
                <a:spcPts val="0"/>
              </a:spcBef>
              <a:spcAft>
                <a:spcPts val="0"/>
              </a:spcAft>
              <a:buSzPts val="2700"/>
              <a:buChar char="•"/>
            </a:pPr>
            <a:r>
              <a:rPr lang="en-US" sz="2000"/>
              <a:t>Video-recording ✅</a:t>
            </a:r>
            <a:endParaRPr sz="2000"/>
          </a:p>
          <a:p>
            <a:pPr indent="-300038" lvl="0" marL="342900" rtl="0" algn="l">
              <a:lnSpc>
                <a:spcPct val="90000"/>
              </a:lnSpc>
              <a:spcBef>
                <a:spcPts val="0"/>
              </a:spcBef>
              <a:spcAft>
                <a:spcPts val="0"/>
              </a:spcAft>
              <a:buSzPts val="2700"/>
              <a:buChar char="•"/>
            </a:pPr>
            <a:r>
              <a:rPr lang="en-US" sz="2000"/>
              <a:t>Scenario &amp; Task ✅</a:t>
            </a:r>
            <a:endParaRPr sz="2000"/>
          </a:p>
          <a:p>
            <a:pPr indent="-300038" lvl="0" marL="342900" rtl="0" algn="l">
              <a:lnSpc>
                <a:spcPct val="90000"/>
              </a:lnSpc>
              <a:spcBef>
                <a:spcPts val="0"/>
              </a:spcBef>
              <a:spcAft>
                <a:spcPts val="0"/>
              </a:spcAft>
              <a:buSzPts val="2700"/>
              <a:buChar char="•"/>
            </a:pPr>
            <a:r>
              <a:rPr lang="en-US" sz="2000"/>
              <a:t>Records the Screen and Participant ✅</a:t>
            </a:r>
            <a:endParaRPr sz="2000"/>
          </a:p>
          <a:p>
            <a:pPr indent="-300038" lvl="0" marL="342900" rtl="0" algn="l">
              <a:lnSpc>
                <a:spcPct val="90000"/>
              </a:lnSpc>
              <a:spcBef>
                <a:spcPts val="0"/>
              </a:spcBef>
              <a:spcAft>
                <a:spcPts val="0"/>
              </a:spcAft>
              <a:buSzPts val="2700"/>
              <a:buChar char="•"/>
            </a:pPr>
            <a:r>
              <a:rPr lang="en-US" sz="2000"/>
              <a:t>Think aloud ✅</a:t>
            </a:r>
            <a:endParaRPr sz="2000"/>
          </a:p>
          <a:p>
            <a:pPr indent="-300038" lvl="0" marL="342900" rtl="0" algn="l">
              <a:lnSpc>
                <a:spcPct val="90000"/>
              </a:lnSpc>
              <a:spcBef>
                <a:spcPts val="0"/>
              </a:spcBef>
              <a:spcAft>
                <a:spcPts val="0"/>
              </a:spcAft>
              <a:buSzPts val="2700"/>
              <a:buChar char="•"/>
            </a:pPr>
            <a:r>
              <a:rPr lang="en-US" sz="2000"/>
              <a:t>Reads out loud the scenario and task ✅</a:t>
            </a:r>
            <a:endParaRPr sz="2000"/>
          </a:p>
          <a:p>
            <a:pPr indent="-300038" lvl="0" marL="342900" rtl="0" algn="l">
              <a:lnSpc>
                <a:spcPct val="90000"/>
              </a:lnSpc>
              <a:spcBef>
                <a:spcPts val="0"/>
              </a:spcBef>
              <a:spcAft>
                <a:spcPts val="0"/>
              </a:spcAft>
              <a:buSzPts val="2700"/>
              <a:buChar char="•"/>
            </a:pPr>
            <a:r>
              <a:rPr lang="en-US" sz="2000"/>
              <a:t>Any Questions? ❌</a:t>
            </a:r>
            <a:endParaRPr sz="2000"/>
          </a:p>
          <a:p>
            <a:pPr indent="0" lvl="0" marL="342900" rtl="0" algn="l">
              <a:lnSpc>
                <a:spcPct val="90000"/>
              </a:lnSpc>
              <a:spcBef>
                <a:spcPts val="750"/>
              </a:spcBef>
              <a:spcAft>
                <a:spcPts val="0"/>
              </a:spcAft>
              <a:buSzPts val="1800"/>
              <a:buNone/>
            </a:pPr>
            <a:r>
              <a:t/>
            </a:r>
            <a:endParaRPr sz="2000"/>
          </a:p>
          <a:p>
            <a:pPr indent="0" lvl="0" marL="0" rtl="0" algn="l">
              <a:lnSpc>
                <a:spcPct val="90000"/>
              </a:lnSpc>
              <a:spcBef>
                <a:spcPts val="750"/>
              </a:spcBef>
              <a:spcAft>
                <a:spcPts val="0"/>
              </a:spcAft>
              <a:buSzPts val="1800"/>
              <a:buNone/>
            </a:pPr>
            <a:r>
              <a:t/>
            </a:r>
            <a:endParaRPr sz="2000"/>
          </a:p>
          <a:p>
            <a:pPr indent="0" lvl="0" marL="0" rtl="0" algn="l">
              <a:lnSpc>
                <a:spcPct val="90000"/>
              </a:lnSpc>
              <a:spcBef>
                <a:spcPts val="750"/>
              </a:spcBef>
              <a:spcAft>
                <a:spcPts val="0"/>
              </a:spcAft>
              <a:buSzPts val="2800"/>
              <a:buNone/>
            </a:pPr>
            <a:r>
              <a:t/>
            </a:r>
            <a:endParaRPr sz="2000"/>
          </a:p>
          <a:p>
            <a:pPr indent="0" lvl="0" marL="0" rtl="0" algn="l">
              <a:lnSpc>
                <a:spcPct val="90000"/>
              </a:lnSpc>
              <a:spcBef>
                <a:spcPts val="750"/>
              </a:spcBef>
              <a:spcAft>
                <a:spcPts val="0"/>
              </a:spcAft>
              <a:buSzPts val="2800"/>
              <a:buNone/>
            </a:pPr>
            <a:r>
              <a:t/>
            </a:r>
            <a:endParaRPr sz="2000"/>
          </a:p>
        </p:txBody>
      </p:sp>
      <p:sp>
        <p:nvSpPr>
          <p:cNvPr id="769" name="Google Shape;769;p59"/>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conduct user testing?</a:t>
            </a:r>
            <a:endParaRPr b="1"/>
          </a:p>
        </p:txBody>
      </p:sp>
      <p:pic>
        <p:nvPicPr>
          <p:cNvPr descr="This is the raw video footage from a &quot;think aloud&quot; prototype testing session I conducted. The video is a side-by-side showing the user on the right, and the screen contents they were looking at on the left." id="770" name="Google Shape;770;p59" title="User Testing - Participant #3 Raw Footage">
            <a:hlinkClick r:id="rId3"/>
          </p:cNvPr>
          <p:cNvPicPr preferRelativeResize="0"/>
          <p:nvPr/>
        </p:nvPicPr>
        <p:blipFill rotWithShape="1">
          <a:blip r:embed="rId4">
            <a:alphaModFix/>
          </a:blip>
          <a:srcRect b="0" l="0" r="0" t="0"/>
          <a:stretch/>
        </p:blipFill>
        <p:spPr>
          <a:xfrm>
            <a:off x="5137237" y="2046019"/>
            <a:ext cx="4006763" cy="225380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p:nvPr/>
        </p:nvSpPr>
        <p:spPr>
          <a:xfrm>
            <a:off x="0" y="0"/>
            <a:ext cx="3044288"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05" name="Google Shape;105;p6"/>
          <p:cNvSpPr txBox="1"/>
          <p:nvPr>
            <p:ph type="title"/>
          </p:nvPr>
        </p:nvSpPr>
        <p:spPr>
          <a:xfrm>
            <a:off x="628650" y="1059366"/>
            <a:ext cx="2174392" cy="3272883"/>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Inspection Methods</a:t>
            </a:r>
            <a:endParaRPr b="1"/>
          </a:p>
        </p:txBody>
      </p:sp>
      <p:cxnSp>
        <p:nvCxnSpPr>
          <p:cNvPr id="106" name="Google Shape;106;p6"/>
          <p:cNvCxnSpPr/>
          <p:nvPr/>
        </p:nvCxnSpPr>
        <p:spPr>
          <a:xfrm>
            <a:off x="6097403" y="2202366"/>
            <a:ext cx="0" cy="1235025"/>
          </a:xfrm>
          <a:prstGeom prst="straightConnector1">
            <a:avLst/>
          </a:prstGeom>
          <a:noFill/>
          <a:ln cap="flat" cmpd="sng" w="12700">
            <a:solidFill>
              <a:srgbClr val="7F7F7F"/>
            </a:solidFill>
            <a:prstDash val="solid"/>
            <a:miter lim="800000"/>
            <a:headEnd len="sm" w="sm" type="none"/>
            <a:tailEnd len="sm" w="sm" type="none"/>
          </a:ln>
        </p:spPr>
      </p:cxnSp>
      <p:sp>
        <p:nvSpPr>
          <p:cNvPr id="107" name="Google Shape;107;p6"/>
          <p:cNvSpPr txBox="1"/>
          <p:nvPr/>
        </p:nvSpPr>
        <p:spPr>
          <a:xfrm>
            <a:off x="6167250" y="2202375"/>
            <a:ext cx="3044250" cy="1171125"/>
          </a:xfrm>
          <a:prstGeom prst="rect">
            <a:avLst/>
          </a:prstGeom>
          <a:noFill/>
          <a:ln>
            <a:noFill/>
          </a:ln>
        </p:spPr>
        <p:txBody>
          <a:bodyPr anchorCtr="0" anchor="t" bIns="34275" lIns="68550" spcFirstLastPara="1" rIns="68550" wrap="square" tIns="34275">
            <a:noAutofit/>
          </a:bodyPr>
          <a:lstStyle/>
          <a:p>
            <a:pPr indent="-171450" lvl="0" marL="171450" marR="0" rtl="0" algn="l">
              <a:lnSpc>
                <a:spcPct val="90000"/>
              </a:lnSpc>
              <a:spcBef>
                <a:spcPts val="0"/>
              </a:spcBef>
              <a:spcAft>
                <a:spcPts val="0"/>
              </a:spcAft>
              <a:buClr>
                <a:srgbClr val="C00000"/>
              </a:buClr>
              <a:buSzPts val="2200"/>
              <a:buFont typeface="Arial"/>
              <a:buChar char="•"/>
            </a:pPr>
            <a:r>
              <a:rPr b="0" i="0" lang="en-US" sz="1700" u="none" cap="none" strike="noStrike">
                <a:solidFill>
                  <a:srgbClr val="C00000"/>
                </a:solidFill>
                <a:latin typeface="Calibri"/>
                <a:ea typeface="Calibri"/>
                <a:cs typeface="Calibri"/>
                <a:sym typeface="Calibri"/>
              </a:rPr>
              <a:t>Need an expert</a:t>
            </a:r>
            <a:endParaRPr b="0" i="0" sz="1200" u="none" cap="none" strike="noStrike">
              <a:solidFill>
                <a:srgbClr val="000000"/>
              </a:solidFill>
              <a:latin typeface="Arial"/>
              <a:ea typeface="Arial"/>
              <a:cs typeface="Arial"/>
              <a:sym typeface="Arial"/>
            </a:endParaRPr>
          </a:p>
          <a:p>
            <a:pPr indent="-171450" lvl="0" marL="171450" marR="0" rtl="0" algn="l">
              <a:lnSpc>
                <a:spcPct val="90000"/>
              </a:lnSpc>
              <a:spcBef>
                <a:spcPts val="750"/>
              </a:spcBef>
              <a:spcAft>
                <a:spcPts val="0"/>
              </a:spcAft>
              <a:buClr>
                <a:srgbClr val="C00000"/>
              </a:buClr>
              <a:buSzPts val="2200"/>
              <a:buFont typeface="Arial"/>
              <a:buChar char="•"/>
            </a:pPr>
            <a:r>
              <a:rPr b="0" i="0" lang="en-US" sz="1700" u="none" cap="none" strike="noStrike">
                <a:solidFill>
                  <a:srgbClr val="C00000"/>
                </a:solidFill>
                <a:latin typeface="Calibri"/>
                <a:ea typeface="Calibri"/>
                <a:cs typeface="Calibri"/>
                <a:sym typeface="Calibri"/>
              </a:rPr>
              <a:t>Guesses of what would happen</a:t>
            </a:r>
            <a:endParaRPr b="0" i="0" sz="1200" u="none" cap="none" strike="noStrike">
              <a:solidFill>
                <a:srgbClr val="000000"/>
              </a:solidFill>
              <a:latin typeface="Arial"/>
              <a:ea typeface="Arial"/>
              <a:cs typeface="Arial"/>
              <a:sym typeface="Arial"/>
            </a:endParaRPr>
          </a:p>
          <a:p>
            <a:pPr indent="-171450" lvl="0" marL="171450" marR="0" rtl="0" algn="l">
              <a:lnSpc>
                <a:spcPct val="90000"/>
              </a:lnSpc>
              <a:spcBef>
                <a:spcPts val="750"/>
              </a:spcBef>
              <a:spcAft>
                <a:spcPts val="0"/>
              </a:spcAft>
              <a:buClr>
                <a:srgbClr val="C00000"/>
              </a:buClr>
              <a:buSzPts val="2200"/>
              <a:buFont typeface="Arial"/>
              <a:buChar char="•"/>
            </a:pPr>
            <a:r>
              <a:rPr b="0" i="0" lang="en-US" sz="1700" u="none" cap="none" strike="noStrike">
                <a:solidFill>
                  <a:srgbClr val="C00000"/>
                </a:solidFill>
                <a:latin typeface="Calibri"/>
                <a:ea typeface="Calibri"/>
                <a:cs typeface="Calibri"/>
                <a:sym typeface="Calibri"/>
              </a:rPr>
              <a:t>Do not find all problems (may only find 75%)</a:t>
            </a:r>
            <a:endParaRPr b="0" i="0" sz="1200" u="none" cap="none" strike="noStrike">
              <a:solidFill>
                <a:srgbClr val="000000"/>
              </a:solidFill>
              <a:latin typeface="Arial"/>
              <a:ea typeface="Arial"/>
              <a:cs typeface="Arial"/>
              <a:sym typeface="Arial"/>
            </a:endParaRPr>
          </a:p>
        </p:txBody>
      </p:sp>
      <p:sp>
        <p:nvSpPr>
          <p:cNvPr id="108" name="Google Shape;108;p6"/>
          <p:cNvSpPr txBox="1"/>
          <p:nvPr/>
        </p:nvSpPr>
        <p:spPr>
          <a:xfrm>
            <a:off x="6097345" y="1807280"/>
            <a:ext cx="2811825" cy="34987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1" i="0" lang="en-US" sz="2200" u="none" cap="none" strike="noStrike">
                <a:solidFill>
                  <a:srgbClr val="C00000"/>
                </a:solidFill>
                <a:latin typeface="Calibri"/>
                <a:ea typeface="Calibri"/>
                <a:cs typeface="Calibri"/>
                <a:sym typeface="Calibri"/>
              </a:rPr>
              <a:t>Cons</a:t>
            </a:r>
            <a:endParaRPr b="1" i="0" sz="1400" u="none" cap="none" strike="noStrike">
              <a:solidFill>
                <a:srgbClr val="000000"/>
              </a:solidFill>
              <a:latin typeface="Arial"/>
              <a:ea typeface="Arial"/>
              <a:cs typeface="Arial"/>
              <a:sym typeface="Arial"/>
            </a:endParaRPr>
          </a:p>
        </p:txBody>
      </p:sp>
      <p:sp>
        <p:nvSpPr>
          <p:cNvPr id="109" name="Google Shape;109;p6"/>
          <p:cNvSpPr txBox="1"/>
          <p:nvPr/>
        </p:nvSpPr>
        <p:spPr>
          <a:xfrm>
            <a:off x="3285638" y="2202370"/>
            <a:ext cx="2811825" cy="1171125"/>
          </a:xfrm>
          <a:prstGeom prst="rect">
            <a:avLst/>
          </a:prstGeom>
          <a:noFill/>
          <a:ln>
            <a:noFill/>
          </a:ln>
        </p:spPr>
        <p:txBody>
          <a:bodyPr anchorCtr="0" anchor="t" bIns="34275" lIns="68550" spcFirstLastPara="1" rIns="68550" wrap="square" tIns="34275">
            <a:normAutofit/>
          </a:bodyPr>
          <a:lstStyle/>
          <a:p>
            <a:pPr indent="-171450" lvl="0" marL="171450" marR="0" rtl="0" algn="l">
              <a:lnSpc>
                <a:spcPct val="70000"/>
              </a:lnSpc>
              <a:spcBef>
                <a:spcPts val="0"/>
              </a:spcBef>
              <a:spcAft>
                <a:spcPts val="0"/>
              </a:spcAft>
              <a:buClr>
                <a:srgbClr val="00B050"/>
              </a:buClr>
              <a:buSzPts val="2200"/>
              <a:buFont typeface="Arial"/>
              <a:buChar char="•"/>
            </a:pPr>
            <a:r>
              <a:rPr b="0" i="0" lang="en-US" sz="1700" u="none" cap="none" strike="noStrike">
                <a:solidFill>
                  <a:srgbClr val="00B050"/>
                </a:solidFill>
                <a:latin typeface="Calibri"/>
                <a:ea typeface="Calibri"/>
                <a:cs typeface="Calibri"/>
                <a:sym typeface="Calibri"/>
              </a:rPr>
              <a:t>Does not involve user(s)</a:t>
            </a:r>
            <a:endParaRPr b="0" i="0" sz="1700" u="none" cap="none" strike="noStrike">
              <a:solidFill>
                <a:srgbClr val="000000"/>
              </a:solidFill>
              <a:latin typeface="Calibri"/>
              <a:ea typeface="Calibri"/>
              <a:cs typeface="Calibri"/>
              <a:sym typeface="Calibri"/>
            </a:endParaRPr>
          </a:p>
          <a:p>
            <a:pPr indent="-171450" lvl="0" marL="171450" marR="0" rtl="0" algn="l">
              <a:lnSpc>
                <a:spcPct val="70000"/>
              </a:lnSpc>
              <a:spcBef>
                <a:spcPts val="750"/>
              </a:spcBef>
              <a:spcAft>
                <a:spcPts val="0"/>
              </a:spcAft>
              <a:buClr>
                <a:srgbClr val="00B050"/>
              </a:buClr>
              <a:buSzPts val="2200"/>
              <a:buFont typeface="Arial"/>
              <a:buChar char="•"/>
            </a:pPr>
            <a:r>
              <a:rPr b="0" i="0" lang="en-US" sz="1700" u="none" cap="none" strike="noStrike">
                <a:solidFill>
                  <a:srgbClr val="00B050"/>
                </a:solidFill>
                <a:latin typeface="Calibri"/>
                <a:ea typeface="Calibri"/>
                <a:cs typeface="Calibri"/>
                <a:sym typeface="Calibri"/>
              </a:rPr>
              <a:t>Relatively quick to perform</a:t>
            </a:r>
            <a:endParaRPr b="0" i="0" sz="1700" u="none" cap="none" strike="noStrike">
              <a:solidFill>
                <a:srgbClr val="000000"/>
              </a:solidFill>
              <a:latin typeface="Calibri"/>
              <a:ea typeface="Calibri"/>
              <a:cs typeface="Calibri"/>
              <a:sym typeface="Calibri"/>
            </a:endParaRPr>
          </a:p>
          <a:p>
            <a:pPr indent="-171450" lvl="0" marL="171450" marR="0" rtl="0" algn="l">
              <a:lnSpc>
                <a:spcPct val="70000"/>
              </a:lnSpc>
              <a:spcBef>
                <a:spcPts val="750"/>
              </a:spcBef>
              <a:spcAft>
                <a:spcPts val="0"/>
              </a:spcAft>
              <a:buClr>
                <a:srgbClr val="00B050"/>
              </a:buClr>
              <a:buSzPts val="2200"/>
              <a:buFont typeface="Arial"/>
              <a:buChar char="•"/>
            </a:pPr>
            <a:r>
              <a:rPr b="0" i="0" lang="en-US" sz="1700" u="none" cap="none" strike="noStrike">
                <a:solidFill>
                  <a:srgbClr val="00B050"/>
                </a:solidFill>
                <a:latin typeface="Calibri"/>
                <a:ea typeface="Calibri"/>
                <a:cs typeface="Calibri"/>
                <a:sym typeface="Calibri"/>
              </a:rPr>
              <a:t>Used anytime during design process</a:t>
            </a:r>
            <a:endParaRPr b="0" i="0" sz="1700" u="none" cap="none" strike="noStrike">
              <a:solidFill>
                <a:srgbClr val="000000"/>
              </a:solidFill>
              <a:latin typeface="Calibri"/>
              <a:ea typeface="Calibri"/>
              <a:cs typeface="Calibri"/>
              <a:sym typeface="Calibri"/>
            </a:endParaRPr>
          </a:p>
        </p:txBody>
      </p:sp>
      <p:sp>
        <p:nvSpPr>
          <p:cNvPr id="110" name="Google Shape;110;p6"/>
          <p:cNvSpPr txBox="1"/>
          <p:nvPr/>
        </p:nvSpPr>
        <p:spPr>
          <a:xfrm>
            <a:off x="3285587" y="1858332"/>
            <a:ext cx="2811825" cy="34987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1" i="0" lang="en-US" sz="2200" u="none" cap="none" strike="noStrike">
                <a:solidFill>
                  <a:srgbClr val="00B050"/>
                </a:solidFill>
                <a:latin typeface="Calibri"/>
                <a:ea typeface="Calibri"/>
                <a:cs typeface="Calibri"/>
                <a:sym typeface="Calibri"/>
              </a:rPr>
              <a:t>Pros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0"/>
          <p:cNvSpPr txBox="1"/>
          <p:nvPr>
            <p:ph idx="1" type="body"/>
          </p:nvPr>
        </p:nvSpPr>
        <p:spPr>
          <a:xfrm>
            <a:off x="628650" y="1369219"/>
            <a:ext cx="7886700" cy="3263504"/>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SzPts val="2800"/>
              <a:buNone/>
            </a:pPr>
            <a:r>
              <a:rPr lang="en-US"/>
              <a:t>After user testing, you need to</a:t>
            </a:r>
            <a:endParaRPr/>
          </a:p>
          <a:p>
            <a:pPr indent="-304800" lvl="0" marL="342900" rtl="0" algn="l">
              <a:lnSpc>
                <a:spcPct val="90000"/>
              </a:lnSpc>
              <a:spcBef>
                <a:spcPts val="750"/>
              </a:spcBef>
              <a:spcAft>
                <a:spcPts val="0"/>
              </a:spcAft>
              <a:buSzPts val="2800"/>
              <a:buChar char="•"/>
            </a:pPr>
            <a:r>
              <a:rPr b="1" lang="en-US"/>
              <a:t>Categorize </a:t>
            </a:r>
            <a:r>
              <a:rPr lang="en-US"/>
              <a:t>and </a:t>
            </a:r>
            <a:r>
              <a:rPr b="1" lang="en-US"/>
              <a:t>prioritize </a:t>
            </a:r>
            <a:r>
              <a:rPr lang="en-US"/>
              <a:t>the identified issues in your Team</a:t>
            </a:r>
            <a:endParaRPr/>
          </a:p>
          <a:p>
            <a:pPr indent="-304800" lvl="0" marL="342900" rtl="0" algn="l">
              <a:lnSpc>
                <a:spcPct val="90000"/>
              </a:lnSpc>
              <a:spcBef>
                <a:spcPts val="0"/>
              </a:spcBef>
              <a:spcAft>
                <a:spcPts val="0"/>
              </a:spcAft>
              <a:buSzPts val="2800"/>
              <a:buChar char="•"/>
            </a:pPr>
            <a:r>
              <a:rPr b="1" lang="en-US"/>
              <a:t>Summarize each categor</a:t>
            </a:r>
            <a:r>
              <a:rPr lang="en-US"/>
              <a:t>y and </a:t>
            </a:r>
            <a:r>
              <a:rPr b="1" lang="en-US"/>
              <a:t>suggest improvements</a:t>
            </a:r>
            <a:endParaRPr b="1"/>
          </a:p>
          <a:p>
            <a:pPr indent="0" lvl="0" marL="0" rtl="0" algn="l">
              <a:lnSpc>
                <a:spcPct val="90000"/>
              </a:lnSpc>
              <a:spcBef>
                <a:spcPts val="750"/>
              </a:spcBef>
              <a:spcAft>
                <a:spcPts val="0"/>
              </a:spcAft>
              <a:buSzPts val="1800"/>
              <a:buNone/>
            </a:pPr>
            <a:r>
              <a:t/>
            </a:r>
            <a:endParaRPr b="1"/>
          </a:p>
          <a:p>
            <a:pPr indent="0" lvl="0" marL="0" rtl="0" algn="l">
              <a:lnSpc>
                <a:spcPct val="90000"/>
              </a:lnSpc>
              <a:spcBef>
                <a:spcPts val="750"/>
              </a:spcBef>
              <a:spcAft>
                <a:spcPts val="0"/>
              </a:spcAft>
              <a:buSzPts val="1800"/>
              <a:buNone/>
            </a:pPr>
            <a:r>
              <a:rPr b="1" lang="en-US"/>
              <a:t>Issue Prioritization</a:t>
            </a:r>
            <a:endParaRPr b="1"/>
          </a:p>
          <a:p>
            <a:pPr indent="-304800" lvl="0" marL="342900" rtl="0" algn="l">
              <a:lnSpc>
                <a:spcPct val="90000"/>
              </a:lnSpc>
              <a:spcBef>
                <a:spcPts val="750"/>
              </a:spcBef>
              <a:spcAft>
                <a:spcPts val="0"/>
              </a:spcAft>
              <a:buSzPts val="2800"/>
              <a:buChar char="-"/>
            </a:pPr>
            <a:r>
              <a:rPr lang="en-US"/>
              <a:t>How many participants did not complete a task? </a:t>
            </a:r>
            <a:endParaRPr/>
          </a:p>
          <a:p>
            <a:pPr indent="-304800" lvl="0" marL="342900" rtl="0" algn="l">
              <a:lnSpc>
                <a:spcPct val="90000"/>
              </a:lnSpc>
              <a:spcBef>
                <a:spcPts val="0"/>
              </a:spcBef>
              <a:spcAft>
                <a:spcPts val="0"/>
              </a:spcAft>
              <a:buSzPts val="2800"/>
              <a:buChar char="-"/>
            </a:pPr>
            <a:r>
              <a:rPr lang="en-US"/>
              <a:t>How many participants had problems in the same task or screen?</a:t>
            </a:r>
            <a:endParaRPr/>
          </a:p>
          <a:p>
            <a:pPr indent="-304800" lvl="0" marL="342900" rtl="0" algn="l">
              <a:lnSpc>
                <a:spcPct val="90000"/>
              </a:lnSpc>
              <a:spcBef>
                <a:spcPts val="0"/>
              </a:spcBef>
              <a:spcAft>
                <a:spcPts val="0"/>
              </a:spcAft>
              <a:buSzPts val="2800"/>
              <a:buChar char="-"/>
            </a:pPr>
            <a:r>
              <a:rPr lang="en-US"/>
              <a:t>Was the problem catastrophic or cosmetic?</a:t>
            </a:r>
            <a:endParaRPr/>
          </a:p>
          <a:p>
            <a:pPr indent="-304800" lvl="0" marL="342900" rtl="0" algn="l">
              <a:lnSpc>
                <a:spcPct val="90000"/>
              </a:lnSpc>
              <a:spcBef>
                <a:spcPts val="0"/>
              </a:spcBef>
              <a:spcAft>
                <a:spcPts val="0"/>
              </a:spcAft>
              <a:buSzPts val="2800"/>
              <a:buChar char="-"/>
            </a:pPr>
            <a:r>
              <a:rPr lang="en-US"/>
              <a:t>Fix critical and frequent problems first.</a:t>
            </a:r>
            <a:endParaRPr/>
          </a:p>
          <a:p>
            <a:pPr indent="0" lvl="0" marL="0" rtl="0" algn="l">
              <a:lnSpc>
                <a:spcPct val="90000"/>
              </a:lnSpc>
              <a:spcBef>
                <a:spcPts val="750"/>
              </a:spcBef>
              <a:spcAft>
                <a:spcPts val="0"/>
              </a:spcAft>
              <a:buSzPts val="1800"/>
              <a:buNone/>
            </a:pPr>
            <a:r>
              <a:t/>
            </a:r>
            <a:endParaRPr b="1"/>
          </a:p>
          <a:p>
            <a:pPr indent="-38100" lvl="0" marL="171450" rtl="0" algn="l">
              <a:lnSpc>
                <a:spcPct val="90000"/>
              </a:lnSpc>
              <a:spcBef>
                <a:spcPts val="750"/>
              </a:spcBef>
              <a:spcAft>
                <a:spcPts val="0"/>
              </a:spcAft>
              <a:buSzPts val="2800"/>
              <a:buNone/>
            </a:pPr>
            <a:r>
              <a:t/>
            </a:r>
            <a:endParaRPr/>
          </a:p>
          <a:p>
            <a:pPr indent="-38100" lvl="0" marL="171450" rtl="0" algn="l">
              <a:lnSpc>
                <a:spcPct val="90000"/>
              </a:lnSpc>
              <a:spcBef>
                <a:spcPts val="750"/>
              </a:spcBef>
              <a:spcAft>
                <a:spcPts val="0"/>
              </a:spcAft>
              <a:buSzPts val="2800"/>
              <a:buNone/>
            </a:pPr>
            <a:r>
              <a:t/>
            </a:r>
            <a:endParaRPr/>
          </a:p>
        </p:txBody>
      </p:sp>
      <p:sp>
        <p:nvSpPr>
          <p:cNvPr id="776" name="Google Shape;776;p60"/>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analyze user testing?</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1"/>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4400"/>
              <a:buNone/>
            </a:pPr>
            <a:r>
              <a:rPr b="1" lang="en-US"/>
              <a:t>How to analyze user testing?</a:t>
            </a:r>
            <a:endParaRPr b="1"/>
          </a:p>
        </p:txBody>
      </p:sp>
      <p:pic>
        <p:nvPicPr>
          <p:cNvPr id="782" name="Google Shape;782;p61"/>
          <p:cNvPicPr preferRelativeResize="0"/>
          <p:nvPr/>
        </p:nvPicPr>
        <p:blipFill rotWithShape="1">
          <a:blip r:embed="rId3">
            <a:alphaModFix/>
          </a:blip>
          <a:srcRect b="0" l="0" r="0" t="0"/>
          <a:stretch/>
        </p:blipFill>
        <p:spPr>
          <a:xfrm>
            <a:off x="504153" y="1151617"/>
            <a:ext cx="8247961" cy="36100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2"/>
          <p:cNvSpPr txBox="1"/>
          <p:nvPr>
            <p:ph idx="1" type="body"/>
          </p:nvPr>
        </p:nvSpPr>
        <p:spPr>
          <a:xfrm>
            <a:off x="580571" y="1369219"/>
            <a:ext cx="8167008" cy="3263400"/>
          </a:xfrm>
          <a:prstGeom prst="rect">
            <a:avLst/>
          </a:prstGeom>
          <a:noFill/>
          <a:ln>
            <a:noFill/>
          </a:ln>
        </p:spPr>
        <p:txBody>
          <a:bodyPr anchorCtr="0" anchor="t" bIns="34275" lIns="68550" spcFirstLastPara="1" rIns="68550" wrap="square" tIns="34275">
            <a:noAutofit/>
          </a:bodyPr>
          <a:lstStyle/>
          <a:p>
            <a:pPr indent="0" lvl="0" marL="0" rtl="0" algn="l">
              <a:lnSpc>
                <a:spcPct val="115000"/>
              </a:lnSpc>
              <a:spcBef>
                <a:spcPts val="675"/>
              </a:spcBef>
              <a:spcAft>
                <a:spcPts val="0"/>
              </a:spcAft>
              <a:buSzPts val="1100"/>
              <a:buNone/>
            </a:pPr>
            <a:r>
              <a:rPr b="1" lang="en-US" sz="1900">
                <a:solidFill>
                  <a:srgbClr val="2D3B45"/>
                </a:solidFill>
                <a:highlight>
                  <a:srgbClr val="FFFFFF"/>
                </a:highlight>
              </a:rPr>
              <a:t>Create an initial user study protocol for your Group Project and conduct user testing</a:t>
            </a:r>
            <a:endParaRPr b="1" sz="1900">
              <a:solidFill>
                <a:srgbClr val="2D3B45"/>
              </a:solidFill>
              <a:highlight>
                <a:srgbClr val="FFFFFF"/>
              </a:highlight>
            </a:endParaRPr>
          </a:p>
          <a:p>
            <a:pPr indent="0" lvl="0" marL="0" rtl="0" algn="l">
              <a:lnSpc>
                <a:spcPct val="115000"/>
              </a:lnSpc>
              <a:spcBef>
                <a:spcPts val="675"/>
              </a:spcBef>
              <a:spcAft>
                <a:spcPts val="0"/>
              </a:spcAft>
              <a:buSzPts val="1800"/>
              <a:buNone/>
            </a:pPr>
            <a:r>
              <a:rPr lang="en-US" sz="1500">
                <a:solidFill>
                  <a:srgbClr val="2D3B45"/>
                </a:solidFill>
                <a:highlight>
                  <a:srgbClr val="FFFFFF"/>
                </a:highlight>
              </a:rPr>
              <a:t>Suggested Sections:</a:t>
            </a:r>
            <a:endParaRPr sz="1500">
              <a:solidFill>
                <a:srgbClr val="2D3B45"/>
              </a:solidFill>
              <a:highlight>
                <a:srgbClr val="FFFFFF"/>
              </a:highlight>
            </a:endParaRPr>
          </a:p>
          <a:p>
            <a:pPr indent="-257175" lvl="0" marL="685800" rtl="0" algn="l">
              <a:lnSpc>
                <a:spcPct val="115000"/>
              </a:lnSpc>
              <a:spcBef>
                <a:spcPts val="375"/>
              </a:spcBef>
              <a:spcAft>
                <a:spcPts val="0"/>
              </a:spcAft>
              <a:buSzPts val="1800"/>
              <a:buAutoNum type="arabicPeriod"/>
            </a:pPr>
            <a:r>
              <a:rPr b="1" lang="en-US"/>
              <a:t>Short introduction</a:t>
            </a:r>
            <a:r>
              <a:rPr lang="en-US"/>
              <a:t> (who are you, what is this about?).</a:t>
            </a:r>
            <a:endParaRPr/>
          </a:p>
          <a:p>
            <a:pPr indent="-257175" lvl="0" marL="685800" rtl="0" algn="l">
              <a:lnSpc>
                <a:spcPct val="115000"/>
              </a:lnSpc>
              <a:spcBef>
                <a:spcPts val="0"/>
              </a:spcBef>
              <a:spcAft>
                <a:spcPts val="0"/>
              </a:spcAft>
              <a:buSzPts val="1800"/>
              <a:buAutoNum type="arabicPeriod"/>
            </a:pPr>
            <a:r>
              <a:rPr b="1" lang="en-US"/>
              <a:t>Project description</a:t>
            </a:r>
            <a:r>
              <a:rPr lang="en-US"/>
              <a:t> (what is the project about, what is the goal, what is the context?).</a:t>
            </a:r>
            <a:endParaRPr/>
          </a:p>
          <a:p>
            <a:pPr indent="-257175" lvl="0" marL="685800" rtl="0" algn="l">
              <a:lnSpc>
                <a:spcPct val="115000"/>
              </a:lnSpc>
              <a:spcBef>
                <a:spcPts val="0"/>
              </a:spcBef>
              <a:spcAft>
                <a:spcPts val="0"/>
              </a:spcAft>
              <a:buSzPts val="1800"/>
              <a:buAutoNum type="arabicPeriod"/>
            </a:pPr>
            <a:r>
              <a:rPr b="1" lang="en-US"/>
              <a:t>Opportunity for questions</a:t>
            </a:r>
            <a:r>
              <a:rPr lang="en-US"/>
              <a:t> from your participant.</a:t>
            </a:r>
            <a:endParaRPr/>
          </a:p>
          <a:p>
            <a:pPr indent="-257175" lvl="0" marL="685800" rtl="0" algn="l">
              <a:lnSpc>
                <a:spcPct val="115000"/>
              </a:lnSpc>
              <a:spcBef>
                <a:spcPts val="0"/>
              </a:spcBef>
              <a:spcAft>
                <a:spcPts val="0"/>
              </a:spcAft>
              <a:buSzPts val="1800"/>
              <a:buAutoNum type="arabicPeriod"/>
            </a:pPr>
            <a:r>
              <a:rPr lang="en-US"/>
              <a:t>Introduction to </a:t>
            </a:r>
            <a:r>
              <a:rPr b="1" lang="en-US"/>
              <a:t>think out loud</a:t>
            </a:r>
            <a:r>
              <a:rPr lang="en-US"/>
              <a:t>.</a:t>
            </a:r>
            <a:endParaRPr/>
          </a:p>
          <a:p>
            <a:pPr indent="-257175" lvl="0" marL="685800" rtl="0" algn="l">
              <a:lnSpc>
                <a:spcPct val="115000"/>
              </a:lnSpc>
              <a:spcBef>
                <a:spcPts val="0"/>
              </a:spcBef>
              <a:spcAft>
                <a:spcPts val="0"/>
              </a:spcAft>
              <a:buSzPts val="1800"/>
              <a:buAutoNum type="arabicPeriod"/>
            </a:pPr>
            <a:r>
              <a:rPr lang="en-US"/>
              <a:t>Introduction to your </a:t>
            </a:r>
            <a:r>
              <a:rPr b="1" lang="en-US"/>
              <a:t>scenarios </a:t>
            </a:r>
            <a:r>
              <a:rPr lang="en-US"/>
              <a:t>and </a:t>
            </a:r>
            <a:r>
              <a:rPr b="1" lang="en-US"/>
              <a:t>tasks</a:t>
            </a:r>
            <a:r>
              <a:rPr lang="en-US"/>
              <a:t>.</a:t>
            </a:r>
            <a:endParaRPr/>
          </a:p>
          <a:p>
            <a:pPr indent="-257175" lvl="0" marL="685800" rtl="0" algn="l">
              <a:lnSpc>
                <a:spcPct val="115000"/>
              </a:lnSpc>
              <a:spcBef>
                <a:spcPts val="0"/>
              </a:spcBef>
              <a:spcAft>
                <a:spcPts val="0"/>
              </a:spcAft>
              <a:buSzPts val="1800"/>
              <a:buAutoNum type="arabicPeriod"/>
            </a:pPr>
            <a:r>
              <a:rPr b="1" lang="en-US"/>
              <a:t>Thank you</a:t>
            </a:r>
            <a:r>
              <a:rPr lang="en-US"/>
              <a:t> and </a:t>
            </a:r>
            <a:r>
              <a:rPr b="1" lang="en-US"/>
              <a:t>opportunities for questions</a:t>
            </a:r>
            <a:r>
              <a:rPr lang="en-US"/>
              <a:t>.</a:t>
            </a:r>
            <a:endParaRPr/>
          </a:p>
          <a:p>
            <a:pPr indent="-257175" lvl="0" marL="685800" rtl="0" algn="l">
              <a:lnSpc>
                <a:spcPct val="115000"/>
              </a:lnSpc>
              <a:spcBef>
                <a:spcPts val="0"/>
              </a:spcBef>
              <a:spcAft>
                <a:spcPts val="0"/>
              </a:spcAft>
              <a:buSzPts val="1800"/>
              <a:buAutoNum type="arabicPeriod"/>
            </a:pPr>
            <a:r>
              <a:rPr b="1" lang="en-US"/>
              <a:t>Conduct</a:t>
            </a:r>
            <a:r>
              <a:rPr lang="en-US"/>
              <a:t> </a:t>
            </a:r>
            <a:r>
              <a:rPr b="1" lang="en-US"/>
              <a:t>four</a:t>
            </a:r>
            <a:r>
              <a:rPr lang="en-US"/>
              <a:t> user tests</a:t>
            </a:r>
            <a:endParaRPr/>
          </a:p>
        </p:txBody>
      </p:sp>
      <p:sp>
        <p:nvSpPr>
          <p:cNvPr id="788" name="Google Shape;788;p62"/>
          <p:cNvSpPr txBox="1"/>
          <p:nvPr>
            <p:ph type="title"/>
          </p:nvPr>
        </p:nvSpPr>
        <p:spPr>
          <a:xfrm>
            <a:off x="628650" y="273844"/>
            <a:ext cx="7886700" cy="994275"/>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SzPts val="1100"/>
              <a:buNone/>
            </a:pPr>
            <a:r>
              <a:rPr b="1" lang="en-US" sz="3200"/>
              <a:t>Project </a:t>
            </a:r>
            <a:endParaRPr b="1" sz="3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63"/>
          <p:cNvPicPr preferRelativeResize="0"/>
          <p:nvPr/>
        </p:nvPicPr>
        <p:blipFill rotWithShape="1">
          <a:blip r:embed="rId3">
            <a:alphaModFix/>
          </a:blip>
          <a:srcRect b="0" l="0" r="0" t="0"/>
          <a:stretch/>
        </p:blipFill>
        <p:spPr>
          <a:xfrm>
            <a:off x="504152" y="687159"/>
            <a:ext cx="8247961" cy="36100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4"/>
          <p:cNvSpPr txBox="1"/>
          <p:nvPr>
            <p:ph type="title"/>
          </p:nvPr>
        </p:nvSpPr>
        <p:spPr>
          <a:xfrm>
            <a:off x="628650" y="273844"/>
            <a:ext cx="7886700" cy="994172"/>
          </a:xfrm>
          <a:prstGeom prst="rect">
            <a:avLst/>
          </a:prstGeom>
          <a:noFill/>
          <a:ln>
            <a:noFill/>
          </a:ln>
        </p:spPr>
        <p:txBody>
          <a:bodyPr anchorCtr="0" anchor="ctr" bIns="34275" lIns="68550" spcFirstLastPara="1" rIns="68550" wrap="square" tIns="34275">
            <a:normAutofit/>
          </a:bodyPr>
          <a:lstStyle/>
          <a:p>
            <a:pPr indent="0" lvl="0" marL="0" rtl="0" algn="l">
              <a:lnSpc>
                <a:spcPct val="90000"/>
              </a:lnSpc>
              <a:spcBef>
                <a:spcPts val="0"/>
              </a:spcBef>
              <a:spcAft>
                <a:spcPts val="0"/>
              </a:spcAft>
              <a:buClr>
                <a:schemeClr val="dk1"/>
              </a:buClr>
              <a:buSzPts val="1800"/>
              <a:buNone/>
            </a:pPr>
            <a:r>
              <a:rPr lang="en-US"/>
              <a:t>Plan for upcoming classes</a:t>
            </a:r>
            <a:endParaRPr/>
          </a:p>
        </p:txBody>
      </p:sp>
      <p:graphicFrame>
        <p:nvGraphicFramePr>
          <p:cNvPr id="799" name="Google Shape;799;p64"/>
          <p:cNvGraphicFramePr/>
          <p:nvPr/>
        </p:nvGraphicFramePr>
        <p:xfrm>
          <a:off x="696685" y="1306286"/>
          <a:ext cx="3000000" cy="3000000"/>
        </p:xfrm>
        <a:graphic>
          <a:graphicData uri="http://schemas.openxmlformats.org/drawingml/2006/table">
            <a:tbl>
              <a:tblPr bandRow="1" firstRow="1">
                <a:noFill/>
                <a:tableStyleId>{F05D1F17-331E-4546-A245-3A1A3F2E5EA6}</a:tableStyleId>
              </a:tblPr>
              <a:tblGrid>
                <a:gridCol w="3817250"/>
                <a:gridCol w="3817250"/>
              </a:tblGrid>
              <a:tr h="402025">
                <a:tc>
                  <a:txBody>
                    <a:bodyPr/>
                    <a:lstStyle/>
                    <a:p>
                      <a:pPr indent="0" lvl="0" marL="0" marR="0" rtl="0" algn="l">
                        <a:lnSpc>
                          <a:spcPct val="100000"/>
                        </a:lnSpc>
                        <a:spcBef>
                          <a:spcPts val="0"/>
                        </a:spcBef>
                        <a:spcAft>
                          <a:spcPts val="0"/>
                        </a:spcAft>
                        <a:buNone/>
                      </a:pPr>
                      <a:r>
                        <a:rPr b="1" lang="en-US" sz="1800" u="none" cap="none" strike="noStrike">
                          <a:solidFill>
                            <a:schemeClr val="dk1"/>
                          </a:solidFill>
                        </a:rPr>
                        <a:t>Date </a:t>
                      </a:r>
                      <a:endParaRPr/>
                    </a:p>
                  </a:txBody>
                  <a:tcPr marT="45725" marB="45725" marR="91450" marL="91450"/>
                </a:tc>
                <a:tc>
                  <a:txBody>
                    <a:bodyPr/>
                    <a:lstStyle/>
                    <a:p>
                      <a:pPr indent="0" lvl="0" marL="0" marR="0" rtl="0" algn="l">
                        <a:lnSpc>
                          <a:spcPct val="100000"/>
                        </a:lnSpc>
                        <a:spcBef>
                          <a:spcPts val="0"/>
                        </a:spcBef>
                        <a:spcAft>
                          <a:spcPts val="0"/>
                        </a:spcAft>
                        <a:buNone/>
                      </a:pPr>
                      <a:r>
                        <a:rPr b="1" lang="en-US" sz="1800" u="none" cap="none" strike="noStrike">
                          <a:solidFill>
                            <a:schemeClr val="dk1"/>
                          </a:solidFill>
                        </a:rPr>
                        <a:t>Plan</a:t>
                      </a:r>
                      <a:endParaRPr/>
                    </a:p>
                  </a:txBody>
                  <a:tcPr marT="45725" marB="45725" marR="91450" marL="91450"/>
                </a:tc>
              </a:tr>
              <a:tr h="402025">
                <a:tc>
                  <a:txBody>
                    <a:bodyPr/>
                    <a:lstStyle/>
                    <a:p>
                      <a:pPr indent="0" lvl="0" marL="0" marR="0" rtl="0" algn="l">
                        <a:lnSpc>
                          <a:spcPct val="100000"/>
                        </a:lnSpc>
                        <a:spcBef>
                          <a:spcPts val="0"/>
                        </a:spcBef>
                        <a:spcAft>
                          <a:spcPts val="0"/>
                        </a:spcAft>
                        <a:buNone/>
                      </a:pPr>
                      <a:r>
                        <a:rPr lang="en-US" sz="1800" u="none" cap="none" strike="noStrike">
                          <a:solidFill>
                            <a:schemeClr val="dk1"/>
                          </a:solidFill>
                        </a:rPr>
                        <a:t>12/9/23</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solidFill>
                          <a:schemeClr val="dk1"/>
                        </a:solidFill>
                      </a:endParaRPr>
                    </a:p>
                  </a:txBody>
                  <a:tcPr marT="45725" marB="45725" marR="91450" marL="91450"/>
                </a:tc>
              </a:tr>
              <a:tr h="402025">
                <a:tc>
                  <a:txBody>
                    <a:bodyPr/>
                    <a:lstStyle/>
                    <a:p>
                      <a:pPr indent="0" lvl="0" marL="0" marR="0" rtl="0" algn="l">
                        <a:lnSpc>
                          <a:spcPct val="100000"/>
                        </a:lnSpc>
                        <a:spcBef>
                          <a:spcPts val="0"/>
                        </a:spcBef>
                        <a:spcAft>
                          <a:spcPts val="0"/>
                        </a:spcAft>
                        <a:buNone/>
                      </a:pPr>
                      <a:r>
                        <a:rPr lang="en-US" sz="1800" u="none" cap="none" strike="noStrike">
                          <a:solidFill>
                            <a:schemeClr val="dk1"/>
                          </a:solidFill>
                        </a:rPr>
                        <a:t>12/12/23</a:t>
                      </a:r>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chemeClr val="dk1"/>
                          </a:solidFill>
                        </a:rPr>
                        <a:t>Studio Time</a:t>
                      </a:r>
                      <a:endParaRPr/>
                    </a:p>
                  </a:txBody>
                  <a:tcPr marT="45725" marB="45725" marR="91450" marL="91450"/>
                </a:tc>
              </a:tr>
              <a:tr h="693900">
                <a:tc>
                  <a:txBody>
                    <a:bodyPr/>
                    <a:lstStyle/>
                    <a:p>
                      <a:pPr indent="0" lvl="0" marL="0" marR="0" rtl="0" algn="l">
                        <a:lnSpc>
                          <a:spcPct val="100000"/>
                        </a:lnSpc>
                        <a:spcBef>
                          <a:spcPts val="0"/>
                        </a:spcBef>
                        <a:spcAft>
                          <a:spcPts val="0"/>
                        </a:spcAft>
                        <a:buNone/>
                      </a:pPr>
                      <a:r>
                        <a:rPr lang="en-US" sz="1800" u="none" cap="none" strike="noStrike">
                          <a:solidFill>
                            <a:schemeClr val="dk1"/>
                          </a:solidFill>
                        </a:rPr>
                        <a:t>18/12/23 &amp; 19/12/23</a:t>
                      </a:r>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chemeClr val="dk1"/>
                          </a:solidFill>
                        </a:rPr>
                        <a:t>Presentation &amp; M2 submission</a:t>
                      </a:r>
                      <a:endParaRPr/>
                    </a:p>
                  </a:txBody>
                  <a:tcPr marT="45725" marB="45725" marR="91450" marL="91450"/>
                </a:tc>
              </a:tr>
              <a:tr h="402025">
                <a:tc>
                  <a:txBody>
                    <a:bodyPr/>
                    <a:lstStyle/>
                    <a:p>
                      <a:pPr indent="0" lvl="0" marL="0" marR="0" rtl="0" algn="l">
                        <a:lnSpc>
                          <a:spcPct val="100000"/>
                        </a:lnSpc>
                        <a:spcBef>
                          <a:spcPts val="0"/>
                        </a:spcBef>
                        <a:spcAft>
                          <a:spcPts val="0"/>
                        </a:spcAft>
                        <a:buNone/>
                      </a:pPr>
                      <a:r>
                        <a:rPr lang="en-US" sz="1800" u="none" cap="none" strike="noStrike">
                          <a:solidFill>
                            <a:schemeClr val="dk1"/>
                          </a:solidFill>
                        </a:rPr>
                        <a:t>Final Exam </a:t>
                      </a:r>
                      <a:endParaRPr/>
                    </a:p>
                  </a:txBody>
                  <a:tcPr marT="45725" marB="45725" marR="91450" marL="91450"/>
                </a:tc>
                <a:tc>
                  <a:txBody>
                    <a:bodyPr/>
                    <a:lstStyle/>
                    <a:p>
                      <a:pPr indent="0" lvl="0" marL="0" marR="0" rtl="0" algn="l">
                        <a:lnSpc>
                          <a:spcPct val="100000"/>
                        </a:lnSpc>
                        <a:spcBef>
                          <a:spcPts val="0"/>
                        </a:spcBef>
                        <a:spcAft>
                          <a:spcPts val="0"/>
                        </a:spcAft>
                        <a:buNone/>
                      </a:pPr>
                      <a:r>
                        <a:rPr lang="en-US" sz="1800" u="none" cap="none" strike="noStrike">
                          <a:solidFill>
                            <a:schemeClr val="dk1"/>
                          </a:solidFill>
                        </a:rPr>
                        <a:t>Final report submission</a:t>
                      </a:r>
                      <a:endParaRPr/>
                    </a:p>
                  </a:txBody>
                  <a:tcPr marT="45725" marB="45725" marR="91450" marL="91450"/>
                </a:tc>
              </a:tr>
              <a:tr h="402025">
                <a:tc>
                  <a:txBody>
                    <a:bodyPr/>
                    <a:lstStyle/>
                    <a:p>
                      <a:pPr indent="0" lvl="0" marL="0" marR="0" rtl="0" algn="l">
                        <a:lnSpc>
                          <a:spcPct val="100000"/>
                        </a:lnSpc>
                        <a:spcBef>
                          <a:spcPts val="0"/>
                        </a:spcBef>
                        <a:spcAft>
                          <a:spcPts val="0"/>
                        </a:spcAft>
                        <a:buNone/>
                      </a:pPr>
                      <a:r>
                        <a:t/>
                      </a:r>
                      <a:endParaRPr sz="18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solidFill>
                          <a:schemeClr val="dk1"/>
                        </a:solidFill>
                      </a:endParaRPr>
                    </a:p>
                  </a:txBody>
                  <a:tcPr marT="45725" marB="45725" marR="91450" marL="91450"/>
                </a:tc>
              </a:tr>
              <a:tr h="402025">
                <a:tc>
                  <a:txBody>
                    <a:bodyPr/>
                    <a:lstStyle/>
                    <a:p>
                      <a:pPr indent="0" lvl="0" marL="0" marR="0" rtl="0" algn="l">
                        <a:lnSpc>
                          <a:spcPct val="100000"/>
                        </a:lnSpc>
                        <a:spcBef>
                          <a:spcPts val="0"/>
                        </a:spcBef>
                        <a:spcAft>
                          <a:spcPts val="0"/>
                        </a:spcAft>
                        <a:buNone/>
                      </a:pPr>
                      <a:r>
                        <a:t/>
                      </a:r>
                      <a:endParaRPr sz="18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solidFill>
                          <a:schemeClr val="dk1"/>
                        </a:solidFill>
                      </a:endParaRPr>
                    </a:p>
                  </a:txBody>
                  <a:tcPr marT="45725" marB="45725"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7"/>
          <p:cNvSpPr txBox="1"/>
          <p:nvPr>
            <p:ph type="title"/>
          </p:nvPr>
        </p:nvSpPr>
        <p:spPr>
          <a:xfrm>
            <a:off x="3236686" y="521175"/>
            <a:ext cx="5682277" cy="3934711"/>
          </a:xfrm>
          <a:prstGeom prst="rect">
            <a:avLst/>
          </a:prstGeom>
          <a:noFill/>
          <a:ln>
            <a:noFill/>
          </a:ln>
        </p:spPr>
        <p:txBody>
          <a:bodyPr anchorCtr="0" anchor="t" bIns="34275" lIns="68550" spcFirstLastPara="1" rIns="68550" wrap="square" tIns="34275">
            <a:normAutofit fontScale="90000"/>
          </a:bodyPr>
          <a:lstStyle/>
          <a:p>
            <a:pPr indent="0" lvl="0" marL="0" rtl="0" algn="l">
              <a:lnSpc>
                <a:spcPct val="90000"/>
              </a:lnSpc>
              <a:spcBef>
                <a:spcPts val="0"/>
              </a:spcBef>
              <a:spcAft>
                <a:spcPts val="0"/>
              </a:spcAft>
              <a:buClr>
                <a:schemeClr val="dk1"/>
              </a:buClr>
              <a:buSzPct val="60606"/>
              <a:buNone/>
            </a:pPr>
            <a:r>
              <a:rPr lang="en-US"/>
              <a:t>Evaluate a digital artifact through </a:t>
            </a:r>
            <a:r>
              <a:rPr b="1" lang="en-US"/>
              <a:t>a set of usability principles</a:t>
            </a:r>
            <a:r>
              <a:rPr lang="en-US"/>
              <a:t> or well-accepted </a:t>
            </a:r>
            <a:r>
              <a:rPr b="1" lang="en-US"/>
              <a:t>rules of golden design</a:t>
            </a:r>
            <a:r>
              <a:rPr lang="en-US"/>
              <a:t>, known as </a:t>
            </a:r>
            <a:r>
              <a:rPr b="1" lang="en-US"/>
              <a:t>“</a:t>
            </a:r>
            <a:r>
              <a:rPr b="1" lang="en-US" u="sng">
                <a:solidFill>
                  <a:schemeClr val="hlink"/>
                </a:solidFill>
                <a:hlinkClick r:id="rId3"/>
              </a:rPr>
              <a:t>heuristics</a:t>
            </a:r>
            <a:r>
              <a:rPr b="1" lang="en-US"/>
              <a:t>”</a:t>
            </a:r>
            <a:endParaRPr b="1"/>
          </a:p>
          <a:p>
            <a:pPr indent="0" lvl="0" marL="342900" rtl="0" algn="l">
              <a:lnSpc>
                <a:spcPct val="90000"/>
              </a:lnSpc>
              <a:spcBef>
                <a:spcPts val="0"/>
              </a:spcBef>
              <a:spcAft>
                <a:spcPts val="0"/>
              </a:spcAft>
              <a:buSzPct val="60606"/>
              <a:buNone/>
            </a:pPr>
            <a:r>
              <a:t/>
            </a:r>
            <a:endParaRPr/>
          </a:p>
          <a:p>
            <a:pPr indent="-223123" lvl="0" marL="342900" rtl="0" algn="l">
              <a:lnSpc>
                <a:spcPct val="115000"/>
              </a:lnSpc>
              <a:spcBef>
                <a:spcPts val="0"/>
              </a:spcBef>
              <a:spcAft>
                <a:spcPts val="0"/>
              </a:spcAft>
              <a:buSzPct val="36655"/>
              <a:buChar char="●"/>
            </a:pPr>
            <a:r>
              <a:rPr lang="en-US" sz="2400"/>
              <a:t>A HE helps evaluate the overall design;</a:t>
            </a:r>
            <a:endParaRPr sz="2400"/>
          </a:p>
          <a:p>
            <a:pPr indent="-223123" lvl="0" marL="342900" rtl="0" algn="l">
              <a:lnSpc>
                <a:spcPct val="115000"/>
              </a:lnSpc>
              <a:spcBef>
                <a:spcPts val="0"/>
              </a:spcBef>
              <a:spcAft>
                <a:spcPts val="0"/>
              </a:spcAft>
              <a:buSzPct val="36655"/>
              <a:buChar char="●"/>
            </a:pPr>
            <a:r>
              <a:rPr lang="en-US" sz="2400"/>
              <a:t>The more heuristics you consider, the more comprehensive your evaluation will be;</a:t>
            </a:r>
            <a:endParaRPr sz="2400"/>
          </a:p>
          <a:p>
            <a:pPr indent="-223123" lvl="0" marL="342900" rtl="0" algn="l">
              <a:lnSpc>
                <a:spcPct val="115000"/>
              </a:lnSpc>
              <a:spcBef>
                <a:spcPts val="0"/>
              </a:spcBef>
              <a:spcAft>
                <a:spcPts val="0"/>
              </a:spcAft>
              <a:buSzPct val="36655"/>
              <a:buChar char="●"/>
            </a:pPr>
            <a:r>
              <a:rPr lang="en-US" sz="2400"/>
              <a:t>Focus/choose heuristics, which are relevant to your project;</a:t>
            </a:r>
            <a:endParaRPr sz="2400"/>
          </a:p>
        </p:txBody>
      </p:sp>
      <p:sp>
        <p:nvSpPr>
          <p:cNvPr id="117" name="Google Shape;117;p7"/>
          <p:cNvSpPr txBox="1"/>
          <p:nvPr/>
        </p:nvSpPr>
        <p:spPr>
          <a:xfrm>
            <a:off x="628650" y="1059366"/>
            <a:ext cx="2174392" cy="3272883"/>
          </a:xfrm>
          <a:prstGeom prst="rect">
            <a:avLst/>
          </a:prstGeom>
          <a:noFill/>
          <a:ln>
            <a:noFill/>
          </a:ln>
        </p:spPr>
        <p:txBody>
          <a:bodyPr anchorCtr="0" anchor="t" bIns="34275" lIns="68550" spcFirstLastPara="1" rIns="68550" wrap="square" tIns="34275">
            <a:normAutofit/>
          </a:bodyPr>
          <a:lstStyle/>
          <a:p>
            <a:pPr indent="0" lvl="0" marL="0" marR="0" rtl="0" algn="l">
              <a:lnSpc>
                <a:spcPct val="90000"/>
              </a:lnSpc>
              <a:spcBef>
                <a:spcPts val="0"/>
              </a:spcBef>
              <a:spcAft>
                <a:spcPts val="0"/>
              </a:spcAft>
              <a:buNone/>
            </a:pPr>
            <a:r>
              <a:rPr b="0" i="0" lang="en-US" sz="3000" u="none" cap="none" strike="noStrike">
                <a:solidFill>
                  <a:srgbClr val="FFFFFF"/>
                </a:solidFill>
                <a:latin typeface="Calibri"/>
                <a:ea typeface="Calibri"/>
                <a:cs typeface="Calibri"/>
                <a:sym typeface="Calibri"/>
              </a:rPr>
              <a:t>Heuristic Evaluation</a:t>
            </a:r>
            <a:endParaRPr b="0" i="0" sz="1100" u="none" cap="none" strike="noStrike">
              <a:solidFill>
                <a:srgbClr val="000000"/>
              </a:solidFill>
              <a:latin typeface="Arial"/>
              <a:ea typeface="Arial"/>
              <a:cs typeface="Arial"/>
              <a:sym typeface="Arial"/>
            </a:endParaRPr>
          </a:p>
        </p:txBody>
      </p:sp>
      <p:sp>
        <p:nvSpPr>
          <p:cNvPr id="118" name="Google Shape;118;p7"/>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19" name="Google Shape;119;p7"/>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What is it?</a:t>
            </a:r>
            <a:endParaRPr sz="2300">
              <a:solidFill>
                <a:schemeClr val="dk1"/>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p:nvPr/>
        </p:nvSpPr>
        <p:spPr>
          <a:xfrm>
            <a:off x="0" y="0"/>
            <a:ext cx="9141712" cy="5143500"/>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26" name="Google Shape;126;p8"/>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27" name="Google Shape;127;p8"/>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rm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 Overview</a:t>
            </a:r>
            <a:endParaRPr sz="2300">
              <a:solidFill>
                <a:srgbClr val="FFFFFF"/>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 10 Heuristics</a:t>
            </a:r>
            <a:endParaRPr sz="2300">
              <a:solidFill>
                <a:schemeClr val="dk1"/>
              </a:solidFill>
            </a:endParaRPr>
          </a:p>
          <a:p>
            <a:pPr indent="0" lvl="0" marL="0" rtl="0" algn="l">
              <a:lnSpc>
                <a:spcPct val="90000"/>
              </a:lnSpc>
              <a:spcBef>
                <a:spcPts val="0"/>
              </a:spcBef>
              <a:spcAft>
                <a:spcPts val="0"/>
              </a:spcAft>
              <a:buClr>
                <a:srgbClr val="FFFFFF"/>
              </a:buClr>
              <a:buSzPts val="4000"/>
              <a:buNone/>
            </a:pPr>
            <a:r>
              <a:t/>
            </a:r>
            <a:endParaRPr sz="2300">
              <a:solidFill>
                <a:srgbClr val="FFFFFF"/>
              </a:solidFill>
            </a:endParaRPr>
          </a:p>
        </p:txBody>
      </p:sp>
      <p:pic>
        <p:nvPicPr>
          <p:cNvPr descr="Start getting user feedback today: https://www.playbookux.com/&#10;____________________________________________ &#10;#ux #userexperience #product #productmanagement #heuristicevaluation #whiteboard" id="128" name="Google Shape;128;p8" title="Heuristic Evaluation">
            <a:hlinkClick r:id="rId3"/>
          </p:cNvPr>
          <p:cNvPicPr preferRelativeResize="0"/>
          <p:nvPr/>
        </p:nvPicPr>
        <p:blipFill rotWithShape="1">
          <a:blip r:embed="rId4">
            <a:alphaModFix/>
          </a:blip>
          <a:srcRect b="0" l="0" r="0" t="0"/>
          <a:stretch/>
        </p:blipFill>
        <p:spPr>
          <a:xfrm>
            <a:off x="3358744" y="1065010"/>
            <a:ext cx="5357288" cy="3013481"/>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A picture containing text, person, screenshot&#10;&#10;Description automatically generated" id="133" name="Google Shape;133;p9"/>
          <p:cNvPicPr preferRelativeResize="0"/>
          <p:nvPr/>
        </p:nvPicPr>
        <p:blipFill rotWithShape="1">
          <a:blip r:embed="rId3">
            <a:alphaModFix/>
          </a:blip>
          <a:srcRect b="0" l="0" r="0" t="0"/>
          <a:stretch/>
        </p:blipFill>
        <p:spPr>
          <a:xfrm>
            <a:off x="3847878" y="1219840"/>
            <a:ext cx="5073226" cy="2616353"/>
          </a:xfrm>
          <a:prstGeom prst="rect">
            <a:avLst/>
          </a:prstGeom>
          <a:noFill/>
          <a:ln>
            <a:noFill/>
          </a:ln>
        </p:spPr>
      </p:pic>
      <p:sp>
        <p:nvSpPr>
          <p:cNvPr id="134" name="Google Shape;134;p9"/>
          <p:cNvSpPr txBox="1"/>
          <p:nvPr/>
        </p:nvSpPr>
        <p:spPr>
          <a:xfrm>
            <a:off x="3847878" y="159962"/>
            <a:ext cx="5073300" cy="9463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US" sz="2300" u="none" cap="none" strike="noStrike">
                <a:solidFill>
                  <a:schemeClr val="dk1"/>
                </a:solidFill>
                <a:latin typeface="Calibri"/>
                <a:ea typeface="Calibri"/>
                <a:cs typeface="Calibri"/>
                <a:sym typeface="Calibri"/>
              </a:rPr>
              <a:t>A </a:t>
            </a:r>
            <a:r>
              <a:rPr b="1" i="0" lang="en-US" sz="2300" u="none" cap="none" strike="noStrike">
                <a:solidFill>
                  <a:schemeClr val="dk1"/>
                </a:solidFill>
                <a:latin typeface="Calibri"/>
                <a:ea typeface="Calibri"/>
                <a:cs typeface="Calibri"/>
                <a:sym typeface="Calibri"/>
              </a:rPr>
              <a:t>well-designed task</a:t>
            </a:r>
            <a:r>
              <a:rPr b="0" i="0" lang="en-US" sz="2300" u="none" cap="none" strike="noStrike">
                <a:solidFill>
                  <a:schemeClr val="dk1"/>
                </a:solidFill>
                <a:latin typeface="Calibri"/>
                <a:ea typeface="Calibri"/>
                <a:cs typeface="Calibri"/>
                <a:sym typeface="Calibri"/>
              </a:rPr>
              <a:t> tells the user: </a:t>
            </a:r>
            <a:endParaRPr b="0" i="0" sz="23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none" cap="none" strike="noStrike">
                <a:solidFill>
                  <a:schemeClr val="dk1"/>
                </a:solidFill>
                <a:latin typeface="Calibri"/>
                <a:ea typeface="Calibri"/>
                <a:cs typeface="Calibri"/>
                <a:sym typeface="Calibri"/>
              </a:rPr>
              <a:t>what </a:t>
            </a:r>
            <a:r>
              <a:rPr b="0" i="1" lang="en-US" sz="1700" u="sng" cap="none" strike="noStrike">
                <a:solidFill>
                  <a:schemeClr val="dk1"/>
                </a:solidFill>
                <a:latin typeface="Calibri"/>
                <a:ea typeface="Calibri"/>
                <a:cs typeface="Calibri"/>
                <a:sym typeface="Calibri"/>
              </a:rPr>
              <a:t>they need to</a:t>
            </a:r>
            <a:r>
              <a:rPr b="0" i="1" lang="en-US" sz="1700" u="none" cap="none" strike="noStrike">
                <a:solidFill>
                  <a:schemeClr val="dk1"/>
                </a:solidFill>
                <a:latin typeface="Calibri"/>
                <a:ea typeface="Calibri"/>
                <a:cs typeface="Calibri"/>
                <a:sym typeface="Calibri"/>
              </a:rPr>
              <a:t> do </a:t>
            </a:r>
            <a:endParaRPr b="0" i="1" sz="1700" u="none" cap="none" strike="noStrike">
              <a:solidFill>
                <a:schemeClr val="dk1"/>
              </a:solidFill>
              <a:latin typeface="Calibri"/>
              <a:ea typeface="Calibri"/>
              <a:cs typeface="Calibri"/>
              <a:sym typeface="Calibri"/>
            </a:endParaRPr>
          </a:p>
          <a:p>
            <a:pPr indent="-276225" lvl="0" marL="342900" marR="0" rtl="0" algn="l">
              <a:lnSpc>
                <a:spcPct val="100000"/>
              </a:lnSpc>
              <a:spcBef>
                <a:spcPts val="0"/>
              </a:spcBef>
              <a:spcAft>
                <a:spcPts val="0"/>
              </a:spcAft>
              <a:buClr>
                <a:schemeClr val="dk1"/>
              </a:buClr>
              <a:buSzPts val="2200"/>
              <a:buFont typeface="Calibri"/>
              <a:buChar char="●"/>
            </a:pPr>
            <a:r>
              <a:rPr b="0" i="1" lang="en-US" sz="1700" u="sng" cap="none" strike="noStrike">
                <a:solidFill>
                  <a:schemeClr val="dk1"/>
                </a:solidFill>
                <a:latin typeface="Calibri"/>
                <a:ea typeface="Calibri"/>
                <a:cs typeface="Calibri"/>
                <a:sym typeface="Calibri"/>
              </a:rPr>
              <a:t>without how to</a:t>
            </a:r>
            <a:r>
              <a:rPr b="0" i="1" lang="en-US" sz="1700" u="none" cap="none" strike="noStrike">
                <a:solidFill>
                  <a:schemeClr val="dk1"/>
                </a:solidFill>
                <a:latin typeface="Calibri"/>
                <a:ea typeface="Calibri"/>
                <a:cs typeface="Calibri"/>
                <a:sym typeface="Calibri"/>
              </a:rPr>
              <a:t> do it</a:t>
            </a:r>
            <a:endParaRPr b="0" i="1" sz="300" u="none" cap="none" strike="noStrike">
              <a:solidFill>
                <a:srgbClr val="000000"/>
              </a:solidFill>
              <a:latin typeface="Arial"/>
              <a:ea typeface="Arial"/>
              <a:cs typeface="Arial"/>
              <a:sym typeface="Arial"/>
            </a:endParaRPr>
          </a:p>
        </p:txBody>
      </p:sp>
      <p:sp>
        <p:nvSpPr>
          <p:cNvPr id="135" name="Google Shape;135;p9"/>
          <p:cNvSpPr/>
          <p:nvPr/>
        </p:nvSpPr>
        <p:spPr>
          <a:xfrm>
            <a:off x="0" y="0"/>
            <a:ext cx="3044250" cy="5143500"/>
          </a:xfrm>
          <a:prstGeom prst="rect">
            <a:avLst/>
          </a:prstGeom>
          <a:solidFill>
            <a:srgbClr val="40404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36" name="Google Shape;136;p9"/>
          <p:cNvSpPr txBox="1"/>
          <p:nvPr>
            <p:ph type="title"/>
          </p:nvPr>
        </p:nvSpPr>
        <p:spPr>
          <a:xfrm>
            <a:off x="628650" y="1059366"/>
            <a:ext cx="2174400" cy="3272850"/>
          </a:xfrm>
          <a:prstGeom prst="rect">
            <a:avLst/>
          </a:prstGeom>
          <a:noFill/>
          <a:ln>
            <a:noFill/>
          </a:ln>
        </p:spPr>
        <p:txBody>
          <a:bodyPr anchorCtr="0" anchor="t" bIns="34275" lIns="68550" spcFirstLastPara="1" rIns="68550" wrap="square" tIns="34275">
            <a:noAutofit/>
          </a:bodyPr>
          <a:lstStyle/>
          <a:p>
            <a:pPr indent="0" lvl="0" marL="0" rtl="0" algn="l">
              <a:lnSpc>
                <a:spcPct val="90000"/>
              </a:lnSpc>
              <a:spcBef>
                <a:spcPts val="0"/>
              </a:spcBef>
              <a:spcAft>
                <a:spcPts val="0"/>
              </a:spcAft>
              <a:buClr>
                <a:srgbClr val="FFFFFF"/>
              </a:buClr>
              <a:buSzPts val="4000"/>
              <a:buNone/>
            </a:pPr>
            <a:r>
              <a:rPr b="1" lang="en-US" sz="3000">
                <a:solidFill>
                  <a:srgbClr val="FFFFFF"/>
                </a:solidFill>
              </a:rPr>
              <a:t>Heuristic Evaluation</a:t>
            </a:r>
            <a:endParaRPr b="1" sz="3000">
              <a:solidFill>
                <a:srgbClr val="FFFFFF"/>
              </a:solidFill>
            </a:endParaRPr>
          </a:p>
          <a:p>
            <a:pPr indent="0" lvl="0" marL="0" rtl="0" algn="l">
              <a:lnSpc>
                <a:spcPct val="90000"/>
              </a:lnSpc>
              <a:spcBef>
                <a:spcPts val="0"/>
              </a:spcBef>
              <a:spcAft>
                <a:spcPts val="0"/>
              </a:spcAft>
              <a:buClr>
                <a:srgbClr val="FFFFFF"/>
              </a:buClr>
              <a:buSzPts val="4000"/>
              <a:buNone/>
            </a:pPr>
            <a:r>
              <a:rPr b="1" lang="en-US" sz="3000">
                <a:solidFill>
                  <a:srgbClr val="FFFFFF"/>
                </a:solidFill>
              </a:rPr>
              <a:t>(HE) </a:t>
            </a:r>
            <a:endParaRPr b="1" sz="3000">
              <a:solidFill>
                <a:srgbClr val="FFFFFF"/>
              </a:solidFill>
            </a:endParaRPr>
          </a:p>
          <a:p>
            <a:pPr indent="0" lvl="0" marL="0" rtl="0" algn="l">
              <a:lnSpc>
                <a:spcPct val="90000"/>
              </a:lnSpc>
              <a:spcBef>
                <a:spcPts val="0"/>
              </a:spcBef>
              <a:spcAft>
                <a:spcPts val="0"/>
              </a:spcAft>
              <a:buClr>
                <a:srgbClr val="FFFFFF"/>
              </a:buClr>
              <a:buSzPts val="4000"/>
              <a:buNone/>
            </a:pPr>
            <a:r>
              <a:t/>
            </a:r>
            <a:endParaRPr b="1" sz="3000">
              <a:solidFill>
                <a:srgbClr val="FFFFFF"/>
              </a:solidFill>
            </a:endParaRPr>
          </a:p>
          <a:p>
            <a:pPr indent="0" lvl="0" marL="0" rtl="0" algn="l">
              <a:lnSpc>
                <a:spcPct val="90000"/>
              </a:lnSpc>
              <a:spcBef>
                <a:spcPts val="0"/>
              </a:spcBef>
              <a:spcAft>
                <a:spcPts val="0"/>
              </a:spcAft>
              <a:buClr>
                <a:schemeClr val="lt1"/>
              </a:buClr>
              <a:buSzPts val="4000"/>
              <a:buNone/>
            </a:pPr>
            <a:r>
              <a:rPr lang="en-US" sz="2300">
                <a:solidFill>
                  <a:schemeClr val="dk1"/>
                </a:solidFill>
              </a:rPr>
              <a:t>How?</a:t>
            </a:r>
            <a:endParaRPr b="1" sz="2300">
              <a:solidFill>
                <a:schemeClr val="dk1"/>
              </a:solidFill>
            </a:endParaRPr>
          </a:p>
          <a:p>
            <a:pPr indent="0" lvl="0" marL="0" rtl="0" algn="l">
              <a:lnSpc>
                <a:spcPct val="90000"/>
              </a:lnSpc>
              <a:spcBef>
                <a:spcPts val="0"/>
              </a:spcBef>
              <a:spcAft>
                <a:spcPts val="0"/>
              </a:spcAft>
              <a:buClr>
                <a:srgbClr val="FFFFFF"/>
              </a:buClr>
              <a:buSzPts val="4000"/>
              <a:buNone/>
            </a:pPr>
            <a:r>
              <a:t/>
            </a:r>
            <a:endParaRPr b="1" sz="2300">
              <a:solidFill>
                <a:srgbClr val="FFFFFF"/>
              </a:solidFill>
            </a:endParaRPr>
          </a:p>
          <a:p>
            <a:pPr indent="0" lvl="0" marL="0" rtl="0" algn="l">
              <a:lnSpc>
                <a:spcPct val="90000"/>
              </a:lnSpc>
              <a:spcBef>
                <a:spcPts val="0"/>
              </a:spcBef>
              <a:spcAft>
                <a:spcPts val="0"/>
              </a:spcAft>
              <a:buClr>
                <a:srgbClr val="FFFFFF"/>
              </a:buClr>
              <a:buSzPts val="4000"/>
              <a:buNone/>
            </a:pPr>
            <a:r>
              <a:rPr lang="en-US" sz="2300">
                <a:solidFill>
                  <a:srgbClr val="FFFFFF"/>
                </a:solidFill>
              </a:rPr>
              <a:t>→ Create a Task</a:t>
            </a:r>
            <a:endParaRPr sz="2300">
              <a:solidFill>
                <a:srgbClr val="FFFFFF"/>
              </a:solidFill>
            </a:endParaRPr>
          </a:p>
        </p:txBody>
      </p:sp>
      <p:pic>
        <p:nvPicPr>
          <p:cNvPr id="137" name="Google Shape;137;p9"/>
          <p:cNvPicPr preferRelativeResize="0"/>
          <p:nvPr/>
        </p:nvPicPr>
        <p:blipFill rotWithShape="1">
          <a:blip r:embed="rId4">
            <a:alphaModFix/>
          </a:blip>
          <a:srcRect b="0" l="0" r="15732" t="0"/>
          <a:stretch/>
        </p:blipFill>
        <p:spPr>
          <a:xfrm>
            <a:off x="3847875" y="1219838"/>
            <a:ext cx="5073224" cy="261635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Dark Elegant Korean Style Project Proposal by Slidesgo">
  <a:themeElements>
    <a:clrScheme name="Simple Light">
      <a:dk1>
        <a:srgbClr val="FFFFFF"/>
      </a:dk1>
      <a:lt1>
        <a:srgbClr val="0C1621"/>
      </a:lt1>
      <a:dk2>
        <a:srgbClr val="EAC488"/>
      </a:dk2>
      <a:lt2>
        <a:srgbClr val="FBE4B4"/>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2022-09-13T02:42:39Z</dcterms:created>
  <dc:creator>Nurain, Novia</dc:creator>
</cp:coreProperties>
</file>